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18288000" cy="10287000"/>
  <p:notesSz cx="6858000" cy="9144000"/>
  <p:embeddedFontLst>
    <p:embeddedFont>
      <p:font typeface="Apercu Thai Pro Bold" charset="1" panose="020B0803050601040103"/>
      <p:regular r:id="rId16"/>
    </p:embeddedFont>
    <p:embeddedFont>
      <p:font typeface="ฟ้อนต์ Medium" charset="1" panose="00000600000000000000"/>
      <p:regular r:id="rId17"/>
    </p:embeddedFont>
    <p:embeddedFont>
      <p:font typeface="Apercu Thai Trial Bold" charset="1" panose="020B0803050601040103"/>
      <p:regular r:id="rId18"/>
    </p:embeddedFont>
    <p:embeddedFont>
      <p:font typeface="Apercu Thai Trial" charset="1" panose="020B0503050601040103"/>
      <p:regular r:id="rId19"/>
    </p:embeddedFont>
    <p:embeddedFont>
      <p:font typeface="Canva Sans 2" charset="1" panose="020B0503030501040103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6.jpeg" Type="http://schemas.openxmlformats.org/officeDocument/2006/relationships/image"/><Relationship Id="rId3" Target="../media/image47.png" Type="http://schemas.openxmlformats.org/officeDocument/2006/relationships/image"/><Relationship Id="rId4" Target="../media/image48.svg" Type="http://schemas.openxmlformats.org/officeDocument/2006/relationships/image"/><Relationship Id="rId5" Target="../media/image18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jpeg" Type="http://schemas.openxmlformats.org/officeDocument/2006/relationships/image"/><Relationship Id="rId3" Target="../media/image11.png" Type="http://schemas.openxmlformats.org/officeDocument/2006/relationships/image"/><Relationship Id="rId4" Target="../media/image8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jpeg" Type="http://schemas.openxmlformats.org/officeDocument/2006/relationships/image"/><Relationship Id="rId3" Target="../media/image13.png" Type="http://schemas.openxmlformats.org/officeDocument/2006/relationships/image"/><Relationship Id="rId4" Target="../media/image14.svg" Type="http://schemas.openxmlformats.org/officeDocument/2006/relationships/image"/><Relationship Id="rId5" Target="../media/image15.png" Type="http://schemas.openxmlformats.org/officeDocument/2006/relationships/image"/><Relationship Id="rId6" Target="../media/image16.png" Type="http://schemas.openxmlformats.org/officeDocument/2006/relationships/image"/><Relationship Id="rId7" Target="../media/image17.svg" Type="http://schemas.openxmlformats.org/officeDocument/2006/relationships/image"/><Relationship Id="rId8" Target="../media/image18.png" Type="http://schemas.openxmlformats.org/officeDocument/2006/relationships/image"/><Relationship Id="rId9" Target="../media/image19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20.jpeg" Type="http://schemas.openxmlformats.org/officeDocument/2006/relationships/image"/><Relationship Id="rId4" Target="../media/image21.png" Type="http://schemas.openxmlformats.org/officeDocument/2006/relationships/image"/><Relationship Id="rId5" Target="../media/image22.png" Type="http://schemas.openxmlformats.org/officeDocument/2006/relationships/image"/><Relationship Id="rId6" Target="../media/image23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4.png" Type="http://schemas.openxmlformats.org/officeDocument/2006/relationships/image"/><Relationship Id="rId3" Target="../media/image25.svg" Type="http://schemas.openxmlformats.org/officeDocument/2006/relationships/image"/><Relationship Id="rId4" Target="../media/image11.png" Type="http://schemas.openxmlformats.org/officeDocument/2006/relationships/image"/><Relationship Id="rId5" Target="../media/image22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26.png" Type="http://schemas.openxmlformats.org/officeDocument/2006/relationships/image"/><Relationship Id="rId4" Target="../media/image18.png" Type="http://schemas.openxmlformats.org/officeDocument/2006/relationships/image"/><Relationship Id="rId5" Target="../media/image8.png" Type="http://schemas.openxmlformats.org/officeDocument/2006/relationships/image"/><Relationship Id="rId6" Target="../media/image15.png" Type="http://schemas.openxmlformats.org/officeDocument/2006/relationships/image"/><Relationship Id="rId7" Target="../media/image27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26.png" Type="http://schemas.openxmlformats.org/officeDocument/2006/relationships/image"/><Relationship Id="rId4" Target="../media/image28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6.png" Type="http://schemas.openxmlformats.org/officeDocument/2006/relationships/image"/><Relationship Id="rId11" Target="../media/image37.png" Type="http://schemas.openxmlformats.org/officeDocument/2006/relationships/image"/><Relationship Id="rId12" Target="../media/image38.png" Type="http://schemas.openxmlformats.org/officeDocument/2006/relationships/image"/><Relationship Id="rId13" Target="../media/image39.png" Type="http://schemas.openxmlformats.org/officeDocument/2006/relationships/image"/><Relationship Id="rId14" Target="../media/image40.png" Type="http://schemas.openxmlformats.org/officeDocument/2006/relationships/image"/><Relationship Id="rId2" Target="../media/image11.png" Type="http://schemas.openxmlformats.org/officeDocument/2006/relationships/image"/><Relationship Id="rId3" Target="../media/image29.png" Type="http://schemas.openxmlformats.org/officeDocument/2006/relationships/image"/><Relationship Id="rId4" Target="../media/image30.png" Type="http://schemas.openxmlformats.org/officeDocument/2006/relationships/image"/><Relationship Id="rId5" Target="../media/image31.png" Type="http://schemas.openxmlformats.org/officeDocument/2006/relationships/image"/><Relationship Id="rId6" Target="../media/image32.png" Type="http://schemas.openxmlformats.org/officeDocument/2006/relationships/image"/><Relationship Id="rId7" Target="../media/image33.png" Type="http://schemas.openxmlformats.org/officeDocument/2006/relationships/image"/><Relationship Id="rId8" Target="../media/image34.png" Type="http://schemas.openxmlformats.org/officeDocument/2006/relationships/image"/><Relationship Id="rId9" Target="../media/image35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6.png" Type="http://schemas.openxmlformats.org/officeDocument/2006/relationships/image"/><Relationship Id="rId3" Target="../media/image41.jpeg" Type="http://schemas.openxmlformats.org/officeDocument/2006/relationships/image"/><Relationship Id="rId4" Target="../media/image11.png" Type="http://schemas.openxmlformats.org/officeDocument/2006/relationships/image"/><Relationship Id="rId5" Target="../media/image42.png" Type="http://schemas.openxmlformats.org/officeDocument/2006/relationships/image"/><Relationship Id="rId6" Target="../media/image43.png" Type="http://schemas.openxmlformats.org/officeDocument/2006/relationships/image"/><Relationship Id="rId7" Target="../media/image44.svg" Type="http://schemas.openxmlformats.org/officeDocument/2006/relationships/image"/><Relationship Id="rId8" Target="../media/image45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90174" y="0"/>
            <a:ext cx="7225652" cy="10287000"/>
          </a:xfrm>
          <a:custGeom>
            <a:avLst/>
            <a:gdLst/>
            <a:ahLst/>
            <a:cxnLst/>
            <a:rect r="r" b="b" t="t" l="l"/>
            <a:pathLst>
              <a:path h="10287000" w="7225652">
                <a:moveTo>
                  <a:pt x="0" y="0"/>
                </a:moveTo>
                <a:lnTo>
                  <a:pt x="7225652" y="0"/>
                </a:lnTo>
                <a:lnTo>
                  <a:pt x="7225652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6219" t="0" r="-117691" b="-2829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-518019"/>
            <a:ext cx="1290174" cy="10935499"/>
          </a:xfrm>
          <a:custGeom>
            <a:avLst/>
            <a:gdLst/>
            <a:ahLst/>
            <a:cxnLst/>
            <a:rect r="r" b="b" t="t" l="l"/>
            <a:pathLst>
              <a:path h="10935499" w="1290174">
                <a:moveTo>
                  <a:pt x="0" y="0"/>
                </a:moveTo>
                <a:lnTo>
                  <a:pt x="1290174" y="0"/>
                </a:lnTo>
                <a:lnTo>
                  <a:pt x="1290174" y="10935499"/>
                </a:lnTo>
                <a:lnTo>
                  <a:pt x="0" y="1093549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917705" y="1977748"/>
            <a:ext cx="4884708" cy="3817632"/>
          </a:xfrm>
          <a:custGeom>
            <a:avLst/>
            <a:gdLst/>
            <a:ahLst/>
            <a:cxnLst/>
            <a:rect r="r" b="b" t="t" l="l"/>
            <a:pathLst>
              <a:path h="3817632" w="4884708">
                <a:moveTo>
                  <a:pt x="0" y="0"/>
                </a:moveTo>
                <a:lnTo>
                  <a:pt x="4884708" y="0"/>
                </a:lnTo>
                <a:lnTo>
                  <a:pt x="4884708" y="3817632"/>
                </a:lnTo>
                <a:lnTo>
                  <a:pt x="0" y="38176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590294" y="2216537"/>
            <a:ext cx="487147" cy="3340053"/>
          </a:xfrm>
          <a:custGeom>
            <a:avLst/>
            <a:gdLst/>
            <a:ahLst/>
            <a:cxnLst/>
            <a:rect r="r" b="b" t="t" l="l"/>
            <a:pathLst>
              <a:path h="3340053" w="487147">
                <a:moveTo>
                  <a:pt x="0" y="0"/>
                </a:moveTo>
                <a:lnTo>
                  <a:pt x="487147" y="0"/>
                </a:lnTo>
                <a:lnTo>
                  <a:pt x="487147" y="3340053"/>
                </a:lnTo>
                <a:lnTo>
                  <a:pt x="0" y="33400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5400000">
            <a:off x="15095388" y="9511852"/>
            <a:ext cx="5517779" cy="19050"/>
            <a:chOff x="0" y="0"/>
            <a:chExt cx="7357039" cy="254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12700" y="0"/>
              <a:ext cx="7331583" cy="25400"/>
            </a:xfrm>
            <a:custGeom>
              <a:avLst/>
              <a:gdLst/>
              <a:ahLst/>
              <a:cxnLst/>
              <a:rect r="r" b="b" t="t" l="l"/>
              <a:pathLst>
                <a:path h="25400" w="7331583">
                  <a:moveTo>
                    <a:pt x="0" y="0"/>
                  </a:moveTo>
                  <a:lnTo>
                    <a:pt x="7331583" y="0"/>
                  </a:lnTo>
                  <a:lnTo>
                    <a:pt x="7331583" y="2540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D61514"/>
            </a:solidFill>
          </p:spPr>
        </p:sp>
      </p:grpSp>
      <p:sp>
        <p:nvSpPr>
          <p:cNvPr name="Freeform 8" id="8"/>
          <p:cNvSpPr/>
          <p:nvPr/>
        </p:nvSpPr>
        <p:spPr>
          <a:xfrm flipH="false" flipV="false" rot="0">
            <a:off x="4558175" y="1864573"/>
            <a:ext cx="9676687" cy="4393438"/>
          </a:xfrm>
          <a:custGeom>
            <a:avLst/>
            <a:gdLst/>
            <a:ahLst/>
            <a:cxnLst/>
            <a:rect r="r" b="b" t="t" l="l"/>
            <a:pathLst>
              <a:path h="4393438" w="9676687">
                <a:moveTo>
                  <a:pt x="0" y="0"/>
                </a:moveTo>
                <a:lnTo>
                  <a:pt x="9676687" y="0"/>
                </a:lnTo>
                <a:lnTo>
                  <a:pt x="9676687" y="4393439"/>
                </a:lnTo>
                <a:lnTo>
                  <a:pt x="0" y="439343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2408" t="0" r="-12408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-1387335" y="0"/>
            <a:ext cx="2774670" cy="10287000"/>
          </a:xfrm>
          <a:custGeom>
            <a:avLst/>
            <a:gdLst/>
            <a:ahLst/>
            <a:cxnLst/>
            <a:rect r="r" b="b" t="t" l="l"/>
            <a:pathLst>
              <a:path h="10287000" w="2774670">
                <a:moveTo>
                  <a:pt x="0" y="0"/>
                </a:moveTo>
                <a:lnTo>
                  <a:pt x="2774670" y="0"/>
                </a:lnTo>
                <a:lnTo>
                  <a:pt x="277467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424332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260146" y="7628710"/>
            <a:ext cx="6957346" cy="1092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246"/>
              </a:lnSpc>
            </a:pPr>
            <a:r>
              <a:rPr lang="en-US" sz="1604" spc="1">
                <a:solidFill>
                  <a:srgbClr val="D61514"/>
                </a:solidFill>
                <a:latin typeface="Apercu Thai Pro Bold"/>
              </a:rPr>
              <a:t> 18/18 DEBARATANA ROAD, KM. 18 (BANGNA-TRAD), </a:t>
            </a:r>
          </a:p>
          <a:p>
            <a:pPr algn="r">
              <a:lnSpc>
                <a:spcPts val="2246"/>
              </a:lnSpc>
            </a:pPr>
            <a:r>
              <a:rPr lang="en-US" sz="1604" spc="1">
                <a:solidFill>
                  <a:srgbClr val="D61514"/>
                </a:solidFill>
                <a:latin typeface="Apercu Thai Pro Bold"/>
              </a:rPr>
              <a:t>BANGPLEE DISTRICT, SAMUTPRAKARN 10540 </a:t>
            </a:r>
          </a:p>
          <a:p>
            <a:pPr algn="r">
              <a:lnSpc>
                <a:spcPts val="2246"/>
              </a:lnSpc>
            </a:pPr>
            <a:r>
              <a:rPr lang="en-US" sz="1604" spc="1">
                <a:solidFill>
                  <a:srgbClr val="D61514"/>
                </a:solidFill>
                <a:latin typeface="Apercu Thai Pro Bold"/>
              </a:rPr>
              <a:t>TEL: +66 2 713 8100 EXT. 1540 </a:t>
            </a:r>
          </a:p>
          <a:p>
            <a:pPr algn="r">
              <a:lnSpc>
                <a:spcPts val="2246"/>
              </a:lnSpc>
            </a:pPr>
            <a:r>
              <a:rPr lang="en-US" sz="1604" spc="1">
                <a:solidFill>
                  <a:srgbClr val="D61514"/>
                </a:solidFill>
                <a:latin typeface="Apercu Thai Pro Bold"/>
              </a:rPr>
              <a:t>FAX: +66 2 713 8100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532893" y="9172575"/>
            <a:ext cx="6726407" cy="372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078"/>
              </a:lnSpc>
            </a:pPr>
            <a:r>
              <a:rPr lang="en-US" sz="2199" spc="61">
                <a:solidFill>
                  <a:srgbClr val="FFBD00"/>
                </a:solidFill>
                <a:latin typeface="ฟ้อนต์ Medium"/>
              </a:rPr>
              <a:t>www.hcu.ac.th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622333" y="811596"/>
            <a:ext cx="7595160" cy="2137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664"/>
              </a:lnSpc>
            </a:pPr>
            <a:r>
              <a:rPr lang="en-US" sz="1664" spc="357">
                <a:solidFill>
                  <a:srgbClr val="FFBD00"/>
                </a:solidFill>
                <a:latin typeface="ฟ้อนต์ Medium"/>
              </a:rPr>
              <a:t>COMPANY PROFILE PRESENTATION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5555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5143500"/>
            <a:ext cx="18288000" cy="5143500"/>
            <a:chOff x="0" y="0"/>
            <a:chExt cx="4816593" cy="135466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1354667"/>
            </a:xfrm>
            <a:custGeom>
              <a:avLst/>
              <a:gdLst/>
              <a:ahLst/>
              <a:cxnLst/>
              <a:rect r="r" b="b" t="t" l="l"/>
              <a:pathLst>
                <a:path h="1354667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1354667"/>
                  </a:lnTo>
                  <a:lnTo>
                    <a:pt x="0" y="1354667"/>
                  </a:lnTo>
                  <a:close/>
                </a:path>
              </a:pathLst>
            </a:custGeom>
            <a:solidFill>
              <a:srgbClr val="FFFFFF">
                <a:alpha val="90980"/>
              </a:srgbClr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4816593" cy="14022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4072171" y="5594086"/>
            <a:ext cx="10143658" cy="13766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272"/>
              </a:lnSpc>
              <a:spcBef>
                <a:spcPct val="0"/>
              </a:spcBef>
            </a:pPr>
            <a:r>
              <a:rPr lang="en-US" sz="8051">
                <a:solidFill>
                  <a:srgbClr val="D61514"/>
                </a:solidFill>
                <a:latin typeface="Apercu Thai Pro Bold"/>
              </a:rPr>
              <a:t>THANK YOU</a:t>
            </a:r>
          </a:p>
        </p:txBody>
      </p:sp>
      <p:sp>
        <p:nvSpPr>
          <p:cNvPr name="AutoShape 7" id="7"/>
          <p:cNvSpPr/>
          <p:nvPr/>
        </p:nvSpPr>
        <p:spPr>
          <a:xfrm>
            <a:off x="5897880" y="6921616"/>
            <a:ext cx="6492240" cy="0"/>
          </a:xfrm>
          <a:prstGeom prst="line">
            <a:avLst/>
          </a:prstGeom>
          <a:ln cap="flat" w="133350">
            <a:solidFill>
              <a:srgbClr val="3E4567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7288030" y="8904390"/>
            <a:ext cx="707821" cy="707821"/>
          </a:xfrm>
          <a:custGeom>
            <a:avLst/>
            <a:gdLst/>
            <a:ahLst/>
            <a:cxnLst/>
            <a:rect r="r" b="b" t="t" l="l"/>
            <a:pathLst>
              <a:path h="707821" w="707821">
                <a:moveTo>
                  <a:pt x="0" y="0"/>
                </a:moveTo>
                <a:lnTo>
                  <a:pt x="707821" y="0"/>
                </a:lnTo>
                <a:lnTo>
                  <a:pt x="707821" y="707820"/>
                </a:lnTo>
                <a:lnTo>
                  <a:pt x="0" y="7078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421256" y="5315434"/>
            <a:ext cx="3393740" cy="4799632"/>
          </a:xfrm>
          <a:custGeom>
            <a:avLst/>
            <a:gdLst/>
            <a:ahLst/>
            <a:cxnLst/>
            <a:rect r="r" b="b" t="t" l="l"/>
            <a:pathLst>
              <a:path h="4799632" w="3393740">
                <a:moveTo>
                  <a:pt x="0" y="0"/>
                </a:moveTo>
                <a:lnTo>
                  <a:pt x="3393740" y="0"/>
                </a:lnTo>
                <a:lnTo>
                  <a:pt x="3393740" y="4799632"/>
                </a:lnTo>
                <a:lnTo>
                  <a:pt x="0" y="47996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25000"/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4829649" y="7208038"/>
            <a:ext cx="8628701" cy="807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79"/>
              </a:lnSpc>
            </a:pPr>
            <a:r>
              <a:rPr lang="en-US" sz="2342">
                <a:solidFill>
                  <a:srgbClr val="000000"/>
                </a:solidFill>
                <a:latin typeface="Apercu Thai Trial"/>
                <a:cs typeface="Apercu Thai Trial"/>
              </a:rPr>
              <a:t>ยืนหนึ่งเรื่องจีน รู้จริง ทำได้ ใส่ใจทุก Gen.</a:t>
            </a:r>
          </a:p>
          <a:p>
            <a:pPr algn="ctr">
              <a:lnSpc>
                <a:spcPts val="3279"/>
              </a:lnSpc>
              <a:spcBef>
                <a:spcPct val="0"/>
              </a:spcBef>
            </a:pPr>
            <a:r>
              <a:rPr lang="en-US" sz="2342">
                <a:solidFill>
                  <a:srgbClr val="000000"/>
                </a:solidFill>
                <a:ea typeface="Apercu Thai Trial"/>
              </a:rPr>
              <a:t>引领中国学  真了解  做实事  关爱每一代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8248914" y="8942873"/>
            <a:ext cx="5209437" cy="5474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310"/>
              </a:lnSpc>
              <a:spcBef>
                <a:spcPct val="0"/>
              </a:spcBef>
            </a:pPr>
            <a:r>
              <a:rPr lang="en-US" sz="3078" u="none">
                <a:solidFill>
                  <a:srgbClr val="AE7517"/>
                </a:solidFill>
                <a:latin typeface="Canva Sans 2"/>
              </a:rPr>
              <a:t>www.hcu.ac.th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666" r="0" b="-16666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2130667" y="1122645"/>
            <a:ext cx="14026665" cy="7857871"/>
          </a:xfrm>
          <a:prstGeom prst="rect">
            <a:avLst/>
          </a:prstGeom>
          <a:solidFill>
            <a:srgbClr val="FFFFFF"/>
          </a:solidFill>
        </p:spPr>
      </p:sp>
      <p:sp>
        <p:nvSpPr>
          <p:cNvPr name="AutoShape 4" id="4"/>
          <p:cNvSpPr/>
          <p:nvPr/>
        </p:nvSpPr>
        <p:spPr>
          <a:xfrm rot="0">
            <a:off x="2130667" y="6832048"/>
            <a:ext cx="14026665" cy="2148469"/>
          </a:xfrm>
          <a:prstGeom prst="rect">
            <a:avLst/>
          </a:prstGeom>
          <a:solidFill>
            <a:srgbClr val="FFBD00"/>
          </a:solidFill>
        </p:spPr>
      </p:sp>
      <p:sp>
        <p:nvSpPr>
          <p:cNvPr name="Freeform 5" id="5"/>
          <p:cNvSpPr/>
          <p:nvPr/>
        </p:nvSpPr>
        <p:spPr>
          <a:xfrm flipH="false" flipV="false" rot="0">
            <a:off x="2130667" y="1122645"/>
            <a:ext cx="14146939" cy="5709402"/>
          </a:xfrm>
          <a:custGeom>
            <a:avLst/>
            <a:gdLst/>
            <a:ahLst/>
            <a:cxnLst/>
            <a:rect r="r" b="b" t="t" l="l"/>
            <a:pathLst>
              <a:path h="5709402" w="14146939">
                <a:moveTo>
                  <a:pt x="0" y="0"/>
                </a:moveTo>
                <a:lnTo>
                  <a:pt x="14146940" y="0"/>
                </a:lnTo>
                <a:lnTo>
                  <a:pt x="14146940" y="5709403"/>
                </a:lnTo>
                <a:lnTo>
                  <a:pt x="0" y="57094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-75203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6731184" y="1275848"/>
            <a:ext cx="4369970" cy="1306687"/>
            <a:chOff x="0" y="0"/>
            <a:chExt cx="1150939" cy="34414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150939" cy="344148"/>
            </a:xfrm>
            <a:custGeom>
              <a:avLst/>
              <a:gdLst/>
              <a:ahLst/>
              <a:cxnLst/>
              <a:rect r="r" b="b" t="t" l="l"/>
              <a:pathLst>
                <a:path h="344148" w="1150939">
                  <a:moveTo>
                    <a:pt x="0" y="0"/>
                  </a:moveTo>
                  <a:lnTo>
                    <a:pt x="1150939" y="0"/>
                  </a:lnTo>
                  <a:lnTo>
                    <a:pt x="1150939" y="344148"/>
                  </a:lnTo>
                  <a:lnTo>
                    <a:pt x="0" y="344148"/>
                  </a:lnTo>
                  <a:close/>
                </a:path>
              </a:pathLst>
            </a:custGeom>
            <a:solidFill>
              <a:srgbClr val="FFFFFF">
                <a:alpha val="78824"/>
              </a:srgbClr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1150939" cy="38224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6851291" y="1122645"/>
            <a:ext cx="4129755" cy="1505680"/>
          </a:xfrm>
          <a:custGeom>
            <a:avLst/>
            <a:gdLst/>
            <a:ahLst/>
            <a:cxnLst/>
            <a:rect r="r" b="b" t="t" l="l"/>
            <a:pathLst>
              <a:path h="1505680" w="4129755">
                <a:moveTo>
                  <a:pt x="0" y="0"/>
                </a:moveTo>
                <a:lnTo>
                  <a:pt x="4129755" y="0"/>
                </a:lnTo>
                <a:lnTo>
                  <a:pt x="4129755" y="1505680"/>
                </a:lnTo>
                <a:lnTo>
                  <a:pt x="0" y="15056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15" t="0" r="-115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3482676" y="3935084"/>
            <a:ext cx="11322648" cy="1687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2960"/>
              </a:lnSpc>
              <a:spcBef>
                <a:spcPct val="0"/>
              </a:spcBef>
            </a:pPr>
            <a:r>
              <a:rPr lang="en-US" sz="12000" spc="-120">
                <a:solidFill>
                  <a:srgbClr val="000000"/>
                </a:solidFill>
                <a:latin typeface="Apercu Thai Pro Bold"/>
              </a:rPr>
              <a:t>Vision 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3482676" y="7506232"/>
            <a:ext cx="11322648" cy="933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19"/>
              </a:lnSpc>
            </a:pPr>
            <a:r>
              <a:rPr lang="en-US" sz="3099">
                <a:solidFill>
                  <a:srgbClr val="000000"/>
                </a:solidFill>
                <a:latin typeface="Apercu Thai Pro Bold"/>
              </a:rPr>
              <a:t>SHAPING REAL WORLD LEARNER THOOUGH </a:t>
            </a:r>
          </a:p>
          <a:p>
            <a:pPr algn="ctr">
              <a:lnSpc>
                <a:spcPts val="3719"/>
              </a:lnSpc>
              <a:spcBef>
                <a:spcPct val="0"/>
              </a:spcBef>
            </a:pPr>
            <a:r>
              <a:rPr lang="en-US" sz="3099">
                <a:solidFill>
                  <a:srgbClr val="000000"/>
                </a:solidFill>
                <a:latin typeface="Apercu Thai Pro Bold"/>
              </a:rPr>
              <a:t>THAI-CHINESE WISDOM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312" t="0" r="-20312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20" y="1504346"/>
            <a:ext cx="6544963" cy="7290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018"/>
              </a:lnSpc>
              <a:spcBef>
                <a:spcPct val="0"/>
              </a:spcBef>
            </a:pPr>
            <a:r>
              <a:rPr lang="en-US" sz="4298">
                <a:solidFill>
                  <a:srgbClr val="D61514"/>
                </a:solidFill>
                <a:latin typeface="Apercu Thai Pro Bold"/>
              </a:rPr>
              <a:t> GUIDELINES</a:t>
            </a:r>
          </a:p>
        </p:txBody>
      </p:sp>
      <p:sp>
        <p:nvSpPr>
          <p:cNvPr name="AutoShape 4" id="4"/>
          <p:cNvSpPr/>
          <p:nvPr/>
        </p:nvSpPr>
        <p:spPr>
          <a:xfrm flipH="true">
            <a:off x="1028720" y="2186817"/>
            <a:ext cx="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>
            <a:off x="1029792" y="2252109"/>
            <a:ext cx="261874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5145817" y="1028700"/>
            <a:ext cx="2087283" cy="521821"/>
          </a:xfrm>
          <a:custGeom>
            <a:avLst/>
            <a:gdLst/>
            <a:ahLst/>
            <a:cxnLst/>
            <a:rect r="r" b="b" t="t" l="l"/>
            <a:pathLst>
              <a:path h="521821" w="2087283">
                <a:moveTo>
                  <a:pt x="0" y="0"/>
                </a:moveTo>
                <a:lnTo>
                  <a:pt x="2087283" y="0"/>
                </a:lnTo>
                <a:lnTo>
                  <a:pt x="2087283" y="521821"/>
                </a:lnTo>
                <a:lnTo>
                  <a:pt x="0" y="5218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7573683" y="0"/>
            <a:ext cx="10714317" cy="10287000"/>
            <a:chOff x="0" y="0"/>
            <a:chExt cx="2821878" cy="2709333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21878" cy="2709333"/>
            </a:xfrm>
            <a:custGeom>
              <a:avLst/>
              <a:gdLst/>
              <a:ahLst/>
              <a:cxnLst/>
              <a:rect r="r" b="b" t="t" l="l"/>
              <a:pathLst>
                <a:path h="2709333" w="2821878">
                  <a:moveTo>
                    <a:pt x="0" y="0"/>
                  </a:moveTo>
                  <a:lnTo>
                    <a:pt x="2821878" y="0"/>
                  </a:lnTo>
                  <a:lnTo>
                    <a:pt x="282187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FBD0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47625"/>
              <a:ext cx="2821878" cy="275695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12067881" y="2441912"/>
            <a:ext cx="862961" cy="862961"/>
            <a:chOff x="0" y="0"/>
            <a:chExt cx="812800" cy="812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12067881" y="4957462"/>
            <a:ext cx="862961" cy="862961"/>
            <a:chOff x="0" y="0"/>
            <a:chExt cx="812800" cy="8128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12067881" y="7477773"/>
            <a:ext cx="862961" cy="862961"/>
            <a:chOff x="0" y="0"/>
            <a:chExt cx="812800" cy="8128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9" id="19"/>
          <p:cNvSpPr/>
          <p:nvPr/>
        </p:nvSpPr>
        <p:spPr>
          <a:xfrm flipH="false" flipV="false" rot="0">
            <a:off x="12120235" y="2637657"/>
            <a:ext cx="810607" cy="416263"/>
          </a:xfrm>
          <a:custGeom>
            <a:avLst/>
            <a:gdLst/>
            <a:ahLst/>
            <a:cxnLst/>
            <a:rect r="r" b="b" t="t" l="l"/>
            <a:pathLst>
              <a:path h="416263" w="810607">
                <a:moveTo>
                  <a:pt x="0" y="0"/>
                </a:moveTo>
                <a:lnTo>
                  <a:pt x="810606" y="0"/>
                </a:lnTo>
                <a:lnTo>
                  <a:pt x="810606" y="416263"/>
                </a:lnTo>
                <a:lnTo>
                  <a:pt x="0" y="41626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grpSp>
        <p:nvGrpSpPr>
          <p:cNvPr name="Group 20" id="20"/>
          <p:cNvGrpSpPr/>
          <p:nvPr/>
        </p:nvGrpSpPr>
        <p:grpSpPr>
          <a:xfrm rot="0">
            <a:off x="12306125" y="5278116"/>
            <a:ext cx="193236" cy="199180"/>
            <a:chOff x="0" y="0"/>
            <a:chExt cx="50893" cy="52459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50893" cy="52459"/>
            </a:xfrm>
            <a:custGeom>
              <a:avLst/>
              <a:gdLst/>
              <a:ahLst/>
              <a:cxnLst/>
              <a:rect r="r" b="b" t="t" l="l"/>
              <a:pathLst>
                <a:path h="52459" w="50893">
                  <a:moveTo>
                    <a:pt x="0" y="0"/>
                  </a:moveTo>
                  <a:lnTo>
                    <a:pt x="50893" y="0"/>
                  </a:lnTo>
                  <a:lnTo>
                    <a:pt x="50893" y="52459"/>
                  </a:lnTo>
                  <a:lnTo>
                    <a:pt x="0" y="52459"/>
                  </a:lnTo>
                  <a:close/>
                </a:path>
              </a:pathLst>
            </a:custGeom>
            <a:solidFill>
              <a:srgbClr val="FFBD00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50893" cy="905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12499361" y="5278116"/>
            <a:ext cx="193236" cy="199180"/>
            <a:chOff x="0" y="0"/>
            <a:chExt cx="50893" cy="5245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50893" cy="52459"/>
            </a:xfrm>
            <a:custGeom>
              <a:avLst/>
              <a:gdLst/>
              <a:ahLst/>
              <a:cxnLst/>
              <a:rect r="r" b="b" t="t" l="l"/>
              <a:pathLst>
                <a:path h="52459" w="50893">
                  <a:moveTo>
                    <a:pt x="0" y="0"/>
                  </a:moveTo>
                  <a:lnTo>
                    <a:pt x="50893" y="0"/>
                  </a:lnTo>
                  <a:lnTo>
                    <a:pt x="50893" y="52459"/>
                  </a:lnTo>
                  <a:lnTo>
                    <a:pt x="0" y="52459"/>
                  </a:lnTo>
                  <a:close/>
                </a:path>
              </a:pathLst>
            </a:custGeom>
            <a:solidFill>
              <a:srgbClr val="D61514"/>
            </a:solidFill>
          </p:spPr>
        </p:sp>
        <p:sp>
          <p:nvSpPr>
            <p:cNvPr name="TextBox 25" id="25"/>
            <p:cNvSpPr txBox="true"/>
            <p:nvPr/>
          </p:nvSpPr>
          <p:spPr>
            <a:xfrm>
              <a:off x="0" y="-38100"/>
              <a:ext cx="50893" cy="905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sp>
        <p:nvSpPr>
          <p:cNvPr name="Freeform 26" id="26"/>
          <p:cNvSpPr/>
          <p:nvPr/>
        </p:nvSpPr>
        <p:spPr>
          <a:xfrm flipH="false" flipV="false" rot="0">
            <a:off x="12289975" y="7676929"/>
            <a:ext cx="471126" cy="464648"/>
          </a:xfrm>
          <a:custGeom>
            <a:avLst/>
            <a:gdLst/>
            <a:ahLst/>
            <a:cxnLst/>
            <a:rect r="r" b="b" t="t" l="l"/>
            <a:pathLst>
              <a:path h="464648" w="471126">
                <a:moveTo>
                  <a:pt x="0" y="0"/>
                </a:moveTo>
                <a:lnTo>
                  <a:pt x="471126" y="0"/>
                </a:lnTo>
                <a:lnTo>
                  <a:pt x="471126" y="464648"/>
                </a:lnTo>
                <a:lnTo>
                  <a:pt x="0" y="46464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827322" y="9258300"/>
            <a:ext cx="1623586" cy="591948"/>
          </a:xfrm>
          <a:custGeom>
            <a:avLst/>
            <a:gdLst/>
            <a:ahLst/>
            <a:cxnLst/>
            <a:rect r="r" b="b" t="t" l="l"/>
            <a:pathLst>
              <a:path h="591948" w="1623586">
                <a:moveTo>
                  <a:pt x="0" y="0"/>
                </a:moveTo>
                <a:lnTo>
                  <a:pt x="1623586" y="0"/>
                </a:lnTo>
                <a:lnTo>
                  <a:pt x="1623586" y="591948"/>
                </a:lnTo>
                <a:lnTo>
                  <a:pt x="0" y="59194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20283" r="0" b="-20283"/>
            </a:stretch>
          </a:blipFill>
        </p:spPr>
      </p:sp>
      <p:sp>
        <p:nvSpPr>
          <p:cNvPr name="Freeform 28" id="28"/>
          <p:cNvSpPr/>
          <p:nvPr/>
        </p:nvSpPr>
        <p:spPr>
          <a:xfrm flipH="false" flipV="false" rot="0">
            <a:off x="3412406" y="3437299"/>
            <a:ext cx="5452293" cy="7710963"/>
          </a:xfrm>
          <a:custGeom>
            <a:avLst/>
            <a:gdLst/>
            <a:ahLst/>
            <a:cxnLst/>
            <a:rect r="r" b="b" t="t" l="l"/>
            <a:pathLst>
              <a:path h="7710963" w="5452293">
                <a:moveTo>
                  <a:pt x="0" y="0"/>
                </a:moveTo>
                <a:lnTo>
                  <a:pt x="5452294" y="0"/>
                </a:lnTo>
                <a:lnTo>
                  <a:pt x="5452294" y="7710962"/>
                </a:lnTo>
                <a:lnTo>
                  <a:pt x="0" y="77109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18999"/>
            </a:blip>
            <a:stretch>
              <a:fillRect l="0" t="0" r="0" b="0"/>
            </a:stretch>
          </a:blipFill>
        </p:spPr>
      </p:sp>
      <p:grpSp>
        <p:nvGrpSpPr>
          <p:cNvPr name="Group 29" id="29"/>
          <p:cNvGrpSpPr>
            <a:grpSpLocks noChangeAspect="true"/>
          </p:cNvGrpSpPr>
          <p:nvPr/>
        </p:nvGrpSpPr>
        <p:grpSpPr>
          <a:xfrm rot="0">
            <a:off x="6189459" y="1774508"/>
            <a:ext cx="5060944" cy="6737985"/>
            <a:chOff x="0" y="0"/>
            <a:chExt cx="3663950" cy="4878070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31750" y="31750"/>
              <a:ext cx="3600450" cy="4814570"/>
            </a:xfrm>
            <a:custGeom>
              <a:avLst/>
              <a:gdLst/>
              <a:ahLst/>
              <a:cxnLst/>
              <a:rect r="r" b="b" t="t" l="l"/>
              <a:pathLst>
                <a:path h="4814570" w="360045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9"/>
              <a:stretch>
                <a:fillRect l="-80132" t="0" r="-45707" b="0"/>
              </a:stretch>
            </a:blipFill>
          </p:spPr>
        </p:sp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3663950" cy="4878070"/>
            </a:xfrm>
            <a:custGeom>
              <a:avLst/>
              <a:gdLst/>
              <a:ahLst/>
              <a:cxnLst/>
              <a:rect r="r" b="b" t="t" l="l"/>
              <a:pathLst>
                <a:path h="4878070" w="366395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32" id="32"/>
          <p:cNvSpPr txBox="true"/>
          <p:nvPr/>
        </p:nvSpPr>
        <p:spPr>
          <a:xfrm rot="0">
            <a:off x="1028720" y="962025"/>
            <a:ext cx="3255770" cy="61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80"/>
              </a:lnSpc>
              <a:spcBef>
                <a:spcPct val="0"/>
              </a:spcBef>
            </a:pPr>
            <a:r>
              <a:rPr lang="en-US" sz="3629">
                <a:solidFill>
                  <a:srgbClr val="000000"/>
                </a:solidFill>
                <a:latin typeface="Apercu Thai Trial Bold"/>
              </a:rPr>
              <a:t>BRAND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7649" y="3399199"/>
            <a:ext cx="4769516" cy="18115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448"/>
              </a:lnSpc>
            </a:pPr>
            <a:r>
              <a:rPr lang="en-US" sz="1748">
                <a:solidFill>
                  <a:srgbClr val="000000"/>
                </a:solidFill>
                <a:latin typeface="Apercu Thai Pro Bold"/>
              </a:rPr>
              <a:t>This manual provides rules and guidelines for the implementation of the identity system. It is an information resource </a:t>
            </a:r>
          </a:p>
          <a:p>
            <a:pPr algn="l">
              <a:lnSpc>
                <a:spcPts val="2448"/>
              </a:lnSpc>
            </a:pPr>
            <a:r>
              <a:rPr lang="en-US" sz="1748">
                <a:solidFill>
                  <a:srgbClr val="000000"/>
                </a:solidFill>
                <a:latin typeface="Apercu Thai Pro Bold"/>
              </a:rPr>
              <a:t>but does not provide all the answers </a:t>
            </a:r>
          </a:p>
          <a:p>
            <a:pPr algn="l">
              <a:lnSpc>
                <a:spcPts val="2448"/>
              </a:lnSpc>
            </a:pPr>
            <a:r>
              <a:rPr lang="en-US" sz="1748">
                <a:solidFill>
                  <a:srgbClr val="000000"/>
                </a:solidFill>
                <a:latin typeface="Apercu Thai Pro Bold"/>
              </a:rPr>
              <a:t>to graphic communication problems </a:t>
            </a:r>
          </a:p>
          <a:p>
            <a:pPr algn="l">
              <a:lnSpc>
                <a:spcPts val="2448"/>
              </a:lnSpc>
              <a:spcBef>
                <a:spcPct val="0"/>
              </a:spcBef>
            </a:pPr>
            <a:r>
              <a:rPr lang="en-US" sz="1748">
                <a:solidFill>
                  <a:srgbClr val="000000"/>
                </a:solidFill>
                <a:latin typeface="Apercu Thai Pro Bold"/>
              </a:rPr>
              <a:t>you may face in the future.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3245049" y="2337137"/>
            <a:ext cx="3721766" cy="9792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8"/>
              </a:lnSpc>
            </a:pPr>
            <a:r>
              <a:rPr lang="en-US" sz="2148" spc="75">
                <a:solidFill>
                  <a:srgbClr val="D61514"/>
                </a:solidFill>
                <a:latin typeface="Apercu Thai Pro Bold"/>
              </a:rPr>
              <a:t>Logo system</a:t>
            </a:r>
          </a:p>
          <a:p>
            <a:pPr algn="l">
              <a:lnSpc>
                <a:spcPts val="2448"/>
              </a:lnSpc>
            </a:pPr>
            <a:r>
              <a:rPr lang="en-US" sz="1748" spc="61">
                <a:solidFill>
                  <a:srgbClr val="FFFFFF"/>
                </a:solidFill>
                <a:latin typeface="Apercu Thai Trial Bold"/>
              </a:rPr>
              <a:t> </a:t>
            </a:r>
            <a:r>
              <a:rPr lang="en-US" sz="1748" spc="61">
                <a:solidFill>
                  <a:srgbClr val="FFFFFF"/>
                </a:solidFill>
                <a:latin typeface="Apercu Thai Trial"/>
              </a:rPr>
              <a:t>    </a:t>
            </a:r>
            <a:r>
              <a:rPr lang="en-US" sz="1748" spc="61">
                <a:solidFill>
                  <a:srgbClr val="FFFFFF"/>
                </a:solidFill>
                <a:latin typeface="Apercu Thai Trial"/>
              </a:rPr>
              <a:t>Official Logo</a:t>
            </a:r>
          </a:p>
          <a:p>
            <a:pPr algn="l">
              <a:lnSpc>
                <a:spcPts val="2448"/>
              </a:lnSpc>
              <a:spcBef>
                <a:spcPct val="0"/>
              </a:spcBef>
            </a:pPr>
            <a:r>
              <a:rPr lang="en-US" sz="1748" spc="61">
                <a:solidFill>
                  <a:srgbClr val="FFFFFF"/>
                </a:solidFill>
                <a:latin typeface="Apercu Thai Trial"/>
              </a:rPr>
              <a:t>     </a:t>
            </a:r>
            <a:r>
              <a:rPr lang="en-US" sz="1748" spc="61">
                <a:solidFill>
                  <a:srgbClr val="FFFFFF"/>
                </a:solidFill>
                <a:latin typeface="Apercu Thai Trial"/>
              </a:rPr>
              <a:t>Official University Logo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3245049" y="4769465"/>
            <a:ext cx="3721766" cy="9792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8"/>
              </a:lnSpc>
            </a:pPr>
            <a:r>
              <a:rPr lang="en-US" sz="2148">
                <a:solidFill>
                  <a:srgbClr val="D61514"/>
                </a:solidFill>
                <a:latin typeface="Apercu Thai Pro Bold"/>
              </a:rPr>
              <a:t>color system</a:t>
            </a:r>
          </a:p>
          <a:p>
            <a:pPr algn="l">
              <a:lnSpc>
                <a:spcPts val="2448"/>
              </a:lnSpc>
            </a:pPr>
            <a:r>
              <a:rPr lang="en-US" sz="1748">
                <a:solidFill>
                  <a:srgbClr val="FFFFFF"/>
                </a:solidFill>
                <a:latin typeface="Apercu Thai Trial"/>
              </a:rPr>
              <a:t>     </a:t>
            </a:r>
            <a:r>
              <a:rPr lang="en-US" sz="1748">
                <a:solidFill>
                  <a:srgbClr val="FFFFFF"/>
                </a:solidFill>
                <a:latin typeface="Apercu Thai Trial"/>
              </a:rPr>
              <a:t>Primary Brand Color</a:t>
            </a:r>
          </a:p>
          <a:p>
            <a:pPr algn="l">
              <a:lnSpc>
                <a:spcPts val="2448"/>
              </a:lnSpc>
              <a:spcBef>
                <a:spcPct val="0"/>
              </a:spcBef>
            </a:pPr>
            <a:r>
              <a:rPr lang="en-US" sz="1748">
                <a:solidFill>
                  <a:srgbClr val="FFFFFF"/>
                </a:solidFill>
                <a:latin typeface="Apercu Thai Trial"/>
              </a:rPr>
              <a:t>     </a:t>
            </a:r>
            <a:r>
              <a:rPr lang="en-US" sz="1748">
                <a:solidFill>
                  <a:srgbClr val="FFFFFF"/>
                </a:solidFill>
                <a:latin typeface="Apercu Thai Trial"/>
              </a:rPr>
              <a:t>Secondary Brand Color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3245049" y="7203806"/>
            <a:ext cx="4614806" cy="18936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8"/>
              </a:lnSpc>
            </a:pPr>
            <a:r>
              <a:rPr lang="en-US" sz="2148">
                <a:solidFill>
                  <a:srgbClr val="D61514"/>
                </a:solidFill>
                <a:latin typeface="Apercu Thai Pro Bold"/>
              </a:rPr>
              <a:t>media guidelines</a:t>
            </a:r>
          </a:p>
          <a:p>
            <a:pPr algn="l">
              <a:lnSpc>
                <a:spcPts val="2448"/>
              </a:lnSpc>
            </a:pPr>
            <a:r>
              <a:rPr lang="en-US" sz="1748">
                <a:solidFill>
                  <a:srgbClr val="D61514"/>
                </a:solidFill>
                <a:latin typeface="Apercu Thai Trial Bold"/>
              </a:rPr>
              <a:t>     </a:t>
            </a:r>
            <a:r>
              <a:rPr lang="en-US" sz="1748">
                <a:solidFill>
                  <a:srgbClr val="FFFFFF"/>
                </a:solidFill>
                <a:latin typeface="Apercu Thai Trial Bold"/>
              </a:rPr>
              <a:t>T</a:t>
            </a:r>
            <a:r>
              <a:rPr lang="en-US" sz="1748">
                <a:solidFill>
                  <a:srgbClr val="FFFFFF"/>
                </a:solidFill>
                <a:latin typeface="Apercu Thai Trial"/>
              </a:rPr>
              <a:t>emplate 1 : Picture Lead Template</a:t>
            </a:r>
          </a:p>
          <a:p>
            <a:pPr algn="l">
              <a:lnSpc>
                <a:spcPts val="2448"/>
              </a:lnSpc>
            </a:pPr>
            <a:r>
              <a:rPr lang="en-US" sz="1748">
                <a:solidFill>
                  <a:srgbClr val="FFFFFF"/>
                </a:solidFill>
                <a:latin typeface="Apercu Thai Trial"/>
              </a:rPr>
              <a:t>     Template 2 : Picture + Information Template</a:t>
            </a:r>
          </a:p>
          <a:p>
            <a:pPr algn="l">
              <a:lnSpc>
                <a:spcPts val="2448"/>
              </a:lnSpc>
            </a:pPr>
          </a:p>
          <a:p>
            <a:pPr algn="l">
              <a:lnSpc>
                <a:spcPts val="2448"/>
              </a:lnSpc>
            </a:pPr>
          </a:p>
          <a:p>
            <a:pPr algn="l">
              <a:lnSpc>
                <a:spcPts val="2448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6F3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2690945"/>
            <a:ext cx="18288000" cy="7596055"/>
          </a:xfrm>
          <a:custGeom>
            <a:avLst/>
            <a:gdLst/>
            <a:ahLst/>
            <a:cxnLst/>
            <a:rect r="r" b="b" t="t" l="l"/>
            <a:pathLst>
              <a:path h="7596055" w="18288000">
                <a:moveTo>
                  <a:pt x="0" y="0"/>
                </a:moveTo>
                <a:lnTo>
                  <a:pt x="18288000" y="0"/>
                </a:lnTo>
                <a:lnTo>
                  <a:pt x="18288000" y="7596055"/>
                </a:lnTo>
                <a:lnTo>
                  <a:pt x="0" y="75960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7023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326286" y="3568483"/>
            <a:ext cx="5802178" cy="6586212"/>
          </a:xfrm>
          <a:custGeom>
            <a:avLst/>
            <a:gdLst/>
            <a:ahLst/>
            <a:cxnLst/>
            <a:rect r="r" b="b" t="t" l="l"/>
            <a:pathLst>
              <a:path h="6586212" w="5802178">
                <a:moveTo>
                  <a:pt x="0" y="0"/>
                </a:moveTo>
                <a:lnTo>
                  <a:pt x="5802177" y="0"/>
                </a:lnTo>
                <a:lnTo>
                  <a:pt x="5802177" y="6586213"/>
                </a:lnTo>
                <a:lnTo>
                  <a:pt x="0" y="65862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1977" t="-128" r="-38617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32157" y="3551894"/>
            <a:ext cx="5830883" cy="6585773"/>
            <a:chOff x="0" y="0"/>
            <a:chExt cx="1624416" cy="1834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624416" cy="1834720"/>
            </a:xfrm>
            <a:custGeom>
              <a:avLst/>
              <a:gdLst/>
              <a:ahLst/>
              <a:cxnLst/>
              <a:rect r="r" b="b" t="t" l="l"/>
              <a:pathLst>
                <a:path h="1834720" w="1624416">
                  <a:moveTo>
                    <a:pt x="0" y="0"/>
                  </a:moveTo>
                  <a:lnTo>
                    <a:pt x="1624416" y="0"/>
                  </a:lnTo>
                  <a:lnTo>
                    <a:pt x="1624416" y="1834720"/>
                  </a:lnTo>
                  <a:lnTo>
                    <a:pt x="0" y="1834720"/>
                  </a:lnTo>
                  <a:close/>
                </a:path>
              </a:pathLst>
            </a:custGeom>
            <a:solidFill>
              <a:srgbClr val="D61514"/>
            </a:solidFill>
            <a:ln cap="sq">
              <a:noFill/>
              <a:prstDash val="solid"/>
              <a:miter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624416" cy="1872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6228703" y="3551894"/>
            <a:ext cx="5830883" cy="6585773"/>
            <a:chOff x="0" y="0"/>
            <a:chExt cx="1624416" cy="183472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624416" cy="1834720"/>
            </a:xfrm>
            <a:custGeom>
              <a:avLst/>
              <a:gdLst/>
              <a:ahLst/>
              <a:cxnLst/>
              <a:rect r="r" b="b" t="t" l="l"/>
              <a:pathLst>
                <a:path h="1834720" w="1624416">
                  <a:moveTo>
                    <a:pt x="0" y="0"/>
                  </a:moveTo>
                  <a:lnTo>
                    <a:pt x="1624416" y="0"/>
                  </a:lnTo>
                  <a:lnTo>
                    <a:pt x="1624416" y="1834720"/>
                  </a:lnTo>
                  <a:lnTo>
                    <a:pt x="0" y="1834720"/>
                  </a:lnTo>
                  <a:close/>
                </a:path>
              </a:pathLst>
            </a:custGeom>
            <a:solidFill>
              <a:srgbClr val="FFBD0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624416" cy="1872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357203" y="4077966"/>
            <a:ext cx="3376075" cy="3376075"/>
          </a:xfrm>
          <a:custGeom>
            <a:avLst/>
            <a:gdLst/>
            <a:ahLst/>
            <a:cxnLst/>
            <a:rect r="r" b="b" t="t" l="l"/>
            <a:pathLst>
              <a:path h="3376075" w="3376075">
                <a:moveTo>
                  <a:pt x="0" y="0"/>
                </a:moveTo>
                <a:lnTo>
                  <a:pt x="3376075" y="0"/>
                </a:lnTo>
                <a:lnTo>
                  <a:pt x="3376075" y="3376075"/>
                </a:lnTo>
                <a:lnTo>
                  <a:pt x="0" y="33760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7455963" y="4077966"/>
            <a:ext cx="3376075" cy="3376075"/>
          </a:xfrm>
          <a:custGeom>
            <a:avLst/>
            <a:gdLst/>
            <a:ahLst/>
            <a:cxnLst/>
            <a:rect r="r" b="b" t="t" l="l"/>
            <a:pathLst>
              <a:path h="3376075" w="3376075">
                <a:moveTo>
                  <a:pt x="0" y="0"/>
                </a:moveTo>
                <a:lnTo>
                  <a:pt x="3376074" y="0"/>
                </a:lnTo>
                <a:lnTo>
                  <a:pt x="3376074" y="3376075"/>
                </a:lnTo>
                <a:lnTo>
                  <a:pt x="0" y="337607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2" t="0" r="-62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3787293" y="4077966"/>
            <a:ext cx="3376075" cy="3376075"/>
          </a:xfrm>
          <a:custGeom>
            <a:avLst/>
            <a:gdLst/>
            <a:ahLst/>
            <a:cxnLst/>
            <a:rect r="r" b="b" t="t" l="l"/>
            <a:pathLst>
              <a:path h="3376075" w="3376075">
                <a:moveTo>
                  <a:pt x="0" y="0"/>
                </a:moveTo>
                <a:lnTo>
                  <a:pt x="3376074" y="0"/>
                </a:lnTo>
                <a:lnTo>
                  <a:pt x="3376074" y="3376075"/>
                </a:lnTo>
                <a:lnTo>
                  <a:pt x="0" y="337607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grpSp>
        <p:nvGrpSpPr>
          <p:cNvPr name="Group 13" id="13"/>
          <p:cNvGrpSpPr/>
          <p:nvPr/>
        </p:nvGrpSpPr>
        <p:grpSpPr>
          <a:xfrm rot="5400000">
            <a:off x="-1543050" y="0"/>
            <a:ext cx="3086100" cy="3086100"/>
            <a:chOff x="0" y="0"/>
            <a:chExt cx="812800" cy="8128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lnTo>
                    <a:pt x="812800" y="406400"/>
                  </a:lnTo>
                  <a:lnTo>
                    <a:pt x="406400" y="812800"/>
                  </a:lnTo>
                  <a:lnTo>
                    <a:pt x="0" y="4064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FFBD00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139700" y="101600"/>
              <a:ext cx="533400" cy="571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5400000">
            <a:off x="-1543050" y="-632423"/>
            <a:ext cx="3086100" cy="3086100"/>
            <a:chOff x="0" y="0"/>
            <a:chExt cx="812800" cy="8128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lnTo>
                    <a:pt x="812800" y="406400"/>
                  </a:lnTo>
                  <a:lnTo>
                    <a:pt x="406400" y="812800"/>
                  </a:lnTo>
                  <a:lnTo>
                    <a:pt x="0" y="4064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F49617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139700" y="101600"/>
              <a:ext cx="533400" cy="571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5195405" y="1247775"/>
            <a:ext cx="7842871" cy="9239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50"/>
              </a:lnSpc>
            </a:pPr>
            <a:r>
              <a:rPr lang="en-US" sz="7500">
                <a:solidFill>
                  <a:srgbClr val="D61514"/>
                </a:solidFill>
                <a:latin typeface="Apercu Thai Pro Bold"/>
              </a:rPr>
              <a:t>Official Logo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6587612" y="8763540"/>
            <a:ext cx="5112775" cy="4121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100"/>
              </a:lnSpc>
            </a:pPr>
            <a:r>
              <a:rPr lang="en-US" sz="3100">
                <a:solidFill>
                  <a:srgbClr val="000000"/>
                </a:solidFill>
                <a:latin typeface="Apercu Thai Pro Bold"/>
                <a:cs typeface="Apercu Thai Pro Bold"/>
              </a:rPr>
              <a:t>แบบที่ 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6587612" y="9361416"/>
            <a:ext cx="5112775" cy="3759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800"/>
              </a:lnSpc>
            </a:pPr>
            <a:r>
              <a:rPr lang="en-US" sz="2800">
                <a:solidFill>
                  <a:srgbClr val="000000"/>
                </a:solidFill>
                <a:cs typeface="Apercu Thai Pro Bold"/>
              </a:rPr>
              <a:t>สีแดง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225948" y="8671613"/>
            <a:ext cx="5112775" cy="4121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100"/>
              </a:lnSpc>
            </a:pPr>
            <a:r>
              <a:rPr lang="en-US" sz="3100">
                <a:solidFill>
                  <a:srgbClr val="000000"/>
                </a:solidFill>
                <a:latin typeface="Apercu Thai Pro Bold"/>
                <a:cs typeface="Apercu Thai Pro Bold"/>
              </a:rPr>
              <a:t>แบบที่ 1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225948" y="9269489"/>
            <a:ext cx="5112775" cy="3759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800"/>
              </a:lnSpc>
            </a:pPr>
            <a:r>
              <a:rPr lang="en-US" sz="2800">
                <a:solidFill>
                  <a:srgbClr val="000000"/>
                </a:solidFill>
                <a:cs typeface="Apercu Thai Pro Bold"/>
              </a:rPr>
              <a:t>สีเหลือง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2918942" y="8763540"/>
            <a:ext cx="5112775" cy="4121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100"/>
              </a:lnSpc>
            </a:pPr>
            <a:r>
              <a:rPr lang="en-US" sz="3100">
                <a:solidFill>
                  <a:srgbClr val="FFFFFF"/>
                </a:solidFill>
                <a:latin typeface="Apercu Thai Pro Bold"/>
                <a:cs typeface="Apercu Thai Pro Bold"/>
              </a:rPr>
              <a:t>แบบที่ 3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2918942" y="9361416"/>
            <a:ext cx="5112775" cy="3759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800"/>
              </a:lnSpc>
            </a:pPr>
            <a:r>
              <a:rPr lang="en-US" sz="2800">
                <a:solidFill>
                  <a:srgbClr val="FFFFFF"/>
                </a:solidFill>
                <a:cs typeface="Apercu Thai Pro Bold"/>
              </a:rPr>
              <a:t>สีขาว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518743" y="4285015"/>
            <a:ext cx="4530260" cy="6414528"/>
          </a:xfrm>
          <a:custGeom>
            <a:avLst/>
            <a:gdLst/>
            <a:ahLst/>
            <a:cxnLst/>
            <a:rect r="r" b="b" t="t" l="l"/>
            <a:pathLst>
              <a:path h="6414528" w="4530260">
                <a:moveTo>
                  <a:pt x="0" y="0"/>
                </a:moveTo>
                <a:lnTo>
                  <a:pt x="4530261" y="0"/>
                </a:lnTo>
                <a:lnTo>
                  <a:pt x="4530261" y="6414528"/>
                </a:lnTo>
                <a:lnTo>
                  <a:pt x="0" y="64145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13980285" y="4460573"/>
            <a:ext cx="4530260" cy="6414528"/>
          </a:xfrm>
          <a:custGeom>
            <a:avLst/>
            <a:gdLst/>
            <a:ahLst/>
            <a:cxnLst/>
            <a:rect r="r" b="b" t="t" l="l"/>
            <a:pathLst>
              <a:path h="6414528" w="4530260">
                <a:moveTo>
                  <a:pt x="4530261" y="0"/>
                </a:moveTo>
                <a:lnTo>
                  <a:pt x="0" y="0"/>
                </a:lnTo>
                <a:lnTo>
                  <a:pt x="0" y="6414528"/>
                </a:lnTo>
                <a:lnTo>
                  <a:pt x="4530261" y="6414528"/>
                </a:lnTo>
                <a:lnTo>
                  <a:pt x="45302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2700000">
            <a:off x="14224761" y="-3164286"/>
            <a:ext cx="4724962" cy="10287000"/>
          </a:xfrm>
          <a:custGeom>
            <a:avLst/>
            <a:gdLst/>
            <a:ahLst/>
            <a:cxnLst/>
            <a:rect r="r" b="b" t="t" l="l"/>
            <a:pathLst>
              <a:path h="10287000" w="4724962">
                <a:moveTo>
                  <a:pt x="0" y="0"/>
                </a:moveTo>
                <a:lnTo>
                  <a:pt x="4724963" y="0"/>
                </a:lnTo>
                <a:lnTo>
                  <a:pt x="4724963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2851" r="-287050" b="-12851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5006318" y="4999855"/>
            <a:ext cx="8275365" cy="12439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60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Apercu Thai Trial Bold"/>
                <a:cs typeface="Apercu Thai Trial Bold"/>
              </a:rPr>
              <a:t>1. กำหนดให้ใช้งานโลโก้สีแดงบนพื้นหลังสีหรือภาพที่มีโทนสีอ่อน </a:t>
            </a:r>
          </a:p>
          <a:p>
            <a:pPr algn="l">
              <a:lnSpc>
                <a:spcPts val="3360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Apercu Thai Trial Bold"/>
                <a:cs typeface="Apercu Thai Trial Bold"/>
              </a:rPr>
              <a:t>2. กำหนดให้ใช้งานโลโก้สีเหลืองบนพื้นหลังสีเข้ม </a:t>
            </a:r>
          </a:p>
          <a:p>
            <a:pPr algn="l">
              <a:lnSpc>
                <a:spcPts val="3360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Apercu Thai Trial Bold"/>
                <a:cs typeface="Apercu Thai Trial Bold"/>
              </a:rPr>
              <a:t>3. กำหนดให้ใช้งานโลโก้สีขาว หรือ สีเหลืองบนภาพที่มีโทนสีเข้ม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006318" y="3901962"/>
            <a:ext cx="8070131" cy="854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D61514"/>
                </a:solidFill>
                <a:cs typeface="Apercu Thai Pro Bold"/>
              </a:rPr>
              <a:t>กำหนดการใช้งานสีโลโก้ ดังนี้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907509" y="6903266"/>
            <a:ext cx="4424065" cy="854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>
                <a:solidFill>
                  <a:srgbClr val="D61514"/>
                </a:solidFill>
                <a:cs typeface="Apercu Thai Pro Bold"/>
              </a:rPr>
              <a:t>วาระการใช้งาน</a:t>
            </a:r>
            <a:r>
              <a:rPr lang="en-US" sz="4999">
                <a:solidFill>
                  <a:srgbClr val="D61514"/>
                </a:solidFill>
                <a:latin typeface="Apercu Thai Pro Bold"/>
              </a:rPr>
              <a:t>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232575" y="7854402"/>
            <a:ext cx="7852529" cy="16630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0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Apercu Thai Trial Bold"/>
                <a:cs typeface="Apercu Thai Trial Bold"/>
              </a:rPr>
              <a:t>ตราสัญลักษณ์หลัก (OFFICIAL LOGO) ประจำมหาวิทยาลัย ใช้สำหรับงานทางการ (FORMAT ACTIVITIES)      </a:t>
            </a:r>
          </a:p>
          <a:p>
            <a:pPr algn="ctr">
              <a:lnSpc>
                <a:spcPts val="3360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cs typeface="Apercu Thai Trial Bold"/>
              </a:rPr>
              <a:t>พิธีสำคัญต่าง ๆ และเอกสารที่มีผลทางกฎหมาย </a:t>
            </a:r>
          </a:p>
          <a:p>
            <a:pPr algn="ctr">
              <a:lnSpc>
                <a:spcPts val="3360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cs typeface="Apercu Thai Trial Bold"/>
              </a:rPr>
              <a:t>เพื่อแสดงถึงเกียรติประวัติอันยาวนาน ความน่าเชื่อถือ  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2766926">
            <a:off x="-1072327" y="-3203573"/>
            <a:ext cx="4724962" cy="10287000"/>
          </a:xfrm>
          <a:custGeom>
            <a:avLst/>
            <a:gdLst/>
            <a:ahLst/>
            <a:cxnLst/>
            <a:rect r="r" b="b" t="t" l="l"/>
            <a:pathLst>
              <a:path h="10287000" w="4724962">
                <a:moveTo>
                  <a:pt x="0" y="0"/>
                </a:moveTo>
                <a:lnTo>
                  <a:pt x="4724962" y="0"/>
                </a:lnTo>
                <a:lnTo>
                  <a:pt x="4724962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87050" t="0" r="0" b="-25703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7359529" y="234443"/>
            <a:ext cx="3376075" cy="3376075"/>
          </a:xfrm>
          <a:custGeom>
            <a:avLst/>
            <a:gdLst/>
            <a:ahLst/>
            <a:cxnLst/>
            <a:rect r="r" b="b" t="t" l="l"/>
            <a:pathLst>
              <a:path h="3376075" w="3376075">
                <a:moveTo>
                  <a:pt x="0" y="0"/>
                </a:moveTo>
                <a:lnTo>
                  <a:pt x="3376075" y="0"/>
                </a:lnTo>
                <a:lnTo>
                  <a:pt x="3376075" y="3376075"/>
                </a:lnTo>
                <a:lnTo>
                  <a:pt x="0" y="337607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2" t="0" r="-62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465767" y="-9399193"/>
            <a:ext cx="19873558" cy="14052262"/>
          </a:xfrm>
          <a:custGeom>
            <a:avLst/>
            <a:gdLst/>
            <a:ahLst/>
            <a:cxnLst/>
            <a:rect r="r" b="b" t="t" l="l"/>
            <a:pathLst>
              <a:path h="14052262" w="19873558">
                <a:moveTo>
                  <a:pt x="0" y="0"/>
                </a:moveTo>
                <a:lnTo>
                  <a:pt x="19873559" y="0"/>
                </a:lnTo>
                <a:lnTo>
                  <a:pt x="19873559" y="14052261"/>
                </a:lnTo>
                <a:lnTo>
                  <a:pt x="0" y="1405226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16599" y="4216981"/>
            <a:ext cx="15454802" cy="2480394"/>
          </a:xfrm>
          <a:custGeom>
            <a:avLst/>
            <a:gdLst/>
            <a:ahLst/>
            <a:cxnLst/>
            <a:rect r="r" b="b" t="t" l="l"/>
            <a:pathLst>
              <a:path h="2480394" w="15454802">
                <a:moveTo>
                  <a:pt x="0" y="0"/>
                </a:moveTo>
                <a:lnTo>
                  <a:pt x="15454802" y="0"/>
                </a:lnTo>
                <a:lnTo>
                  <a:pt x="15454802" y="2480394"/>
                </a:lnTo>
                <a:lnTo>
                  <a:pt x="0" y="248039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1939" t="-233834" r="-79343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1839574" y="-20915276"/>
            <a:ext cx="22621172" cy="38083785"/>
          </a:xfrm>
          <a:custGeom>
            <a:avLst/>
            <a:gdLst/>
            <a:ahLst/>
            <a:cxnLst/>
            <a:rect r="r" b="b" t="t" l="l"/>
            <a:pathLst>
              <a:path h="38083785" w="22621172">
                <a:moveTo>
                  <a:pt x="0" y="0"/>
                </a:moveTo>
                <a:lnTo>
                  <a:pt x="22621173" y="0"/>
                </a:lnTo>
                <a:lnTo>
                  <a:pt x="22621173" y="38083785"/>
                </a:lnTo>
                <a:lnTo>
                  <a:pt x="0" y="380837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3681" t="-65615" r="-60124" b="-22391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040001" y="6144720"/>
            <a:ext cx="6040031" cy="2202153"/>
          </a:xfrm>
          <a:custGeom>
            <a:avLst/>
            <a:gdLst/>
            <a:ahLst/>
            <a:cxnLst/>
            <a:rect r="r" b="b" t="t" l="l"/>
            <a:pathLst>
              <a:path h="2202153" w="6040031">
                <a:moveTo>
                  <a:pt x="0" y="0"/>
                </a:moveTo>
                <a:lnTo>
                  <a:pt x="6040031" y="0"/>
                </a:lnTo>
                <a:lnTo>
                  <a:pt x="6040031" y="2202153"/>
                </a:lnTo>
                <a:lnTo>
                  <a:pt x="0" y="22021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sq">
            <a:solidFill>
              <a:srgbClr val="FFBD00"/>
            </a:solidFill>
            <a:prstDash val="solid"/>
            <a:miter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11387229" y="6123707"/>
            <a:ext cx="4329266" cy="2223167"/>
          </a:xfrm>
          <a:custGeom>
            <a:avLst/>
            <a:gdLst/>
            <a:ahLst/>
            <a:cxnLst/>
            <a:rect r="r" b="b" t="t" l="l"/>
            <a:pathLst>
              <a:path h="2223167" w="4329266">
                <a:moveTo>
                  <a:pt x="0" y="0"/>
                </a:moveTo>
                <a:lnTo>
                  <a:pt x="4329266" y="0"/>
                </a:lnTo>
                <a:lnTo>
                  <a:pt x="4329266" y="2223166"/>
                </a:lnTo>
                <a:lnTo>
                  <a:pt x="0" y="222316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  <a:ln w="38100" cap="sq">
            <a:solidFill>
              <a:srgbClr val="FFBD00"/>
            </a:solidFill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8593111" y="6144720"/>
            <a:ext cx="2201038" cy="2202153"/>
          </a:xfrm>
          <a:custGeom>
            <a:avLst/>
            <a:gdLst/>
            <a:ahLst/>
            <a:cxnLst/>
            <a:rect r="r" b="b" t="t" l="l"/>
            <a:pathLst>
              <a:path h="2202153" w="2201038">
                <a:moveTo>
                  <a:pt x="0" y="0"/>
                </a:moveTo>
                <a:lnTo>
                  <a:pt x="2201038" y="0"/>
                </a:lnTo>
                <a:lnTo>
                  <a:pt x="2201038" y="2202153"/>
                </a:lnTo>
                <a:lnTo>
                  <a:pt x="0" y="220215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  <a:ln w="38100" cap="sq">
            <a:solidFill>
              <a:srgbClr val="FFBD00"/>
            </a:solidFill>
            <a:prstDash val="solid"/>
            <a:miter/>
          </a:ln>
        </p:spPr>
      </p:sp>
      <p:sp>
        <p:nvSpPr>
          <p:cNvPr name="TextBox 8" id="8"/>
          <p:cNvSpPr txBox="true"/>
          <p:nvPr/>
        </p:nvSpPr>
        <p:spPr>
          <a:xfrm rot="0">
            <a:off x="1028700" y="3277680"/>
            <a:ext cx="16230600" cy="26079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482"/>
              </a:lnSpc>
            </a:pPr>
            <a:r>
              <a:rPr lang="en-US" sz="7487">
                <a:solidFill>
                  <a:srgbClr val="D61514"/>
                </a:solidFill>
                <a:latin typeface="Apercu Thai Pro Bold"/>
              </a:rPr>
              <a:t>UNIVERSITY LOGO</a:t>
            </a:r>
          </a:p>
          <a:p>
            <a:pPr algn="ctr">
              <a:lnSpc>
                <a:spcPts val="10482"/>
              </a:lnSpc>
              <a:spcBef>
                <a:spcPct val="0"/>
              </a:spcBef>
            </a:pPr>
          </a:p>
        </p:txBody>
      </p:sp>
      <p:sp>
        <p:nvSpPr>
          <p:cNvPr name="AutoShape 9" id="9"/>
          <p:cNvSpPr/>
          <p:nvPr/>
        </p:nvSpPr>
        <p:spPr>
          <a:xfrm flipV="true">
            <a:off x="5208861" y="4557566"/>
            <a:ext cx="7870278" cy="32659"/>
          </a:xfrm>
          <a:prstGeom prst="line">
            <a:avLst/>
          </a:prstGeom>
          <a:ln cap="flat" w="571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0" id="10"/>
          <p:cNvSpPr txBox="true"/>
          <p:nvPr/>
        </p:nvSpPr>
        <p:spPr>
          <a:xfrm rot="0">
            <a:off x="5776768" y="1904975"/>
            <a:ext cx="6734465" cy="12808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09"/>
              </a:lnSpc>
              <a:spcBef>
                <a:spcPct val="0"/>
              </a:spcBef>
            </a:pPr>
            <a:r>
              <a:rPr lang="en-US" sz="7506">
                <a:solidFill>
                  <a:srgbClr val="000000"/>
                </a:solidFill>
                <a:latin typeface="Apercu Thai Pro Bold"/>
              </a:rPr>
              <a:t>OFFICIAL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75959" y="-2317591"/>
            <a:ext cx="18363959" cy="3978806"/>
          </a:xfrm>
          <a:custGeom>
            <a:avLst/>
            <a:gdLst/>
            <a:ahLst/>
            <a:cxnLst/>
            <a:rect r="r" b="b" t="t" l="l"/>
            <a:pathLst>
              <a:path h="3978806" w="18363959">
                <a:moveTo>
                  <a:pt x="0" y="0"/>
                </a:moveTo>
                <a:lnTo>
                  <a:pt x="18363959" y="0"/>
                </a:lnTo>
                <a:lnTo>
                  <a:pt x="18363959" y="3978806"/>
                </a:lnTo>
                <a:lnTo>
                  <a:pt x="0" y="39788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4763" t="-6051" r="0" b="-26847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82288">
            <a:off x="-3494050" y="-500917"/>
            <a:ext cx="26331056" cy="3417427"/>
          </a:xfrm>
          <a:custGeom>
            <a:avLst/>
            <a:gdLst/>
            <a:ahLst/>
            <a:cxnLst/>
            <a:rect r="r" b="b" t="t" l="l"/>
            <a:pathLst>
              <a:path h="3417427" w="26331056">
                <a:moveTo>
                  <a:pt x="0" y="0"/>
                </a:moveTo>
                <a:lnTo>
                  <a:pt x="26331057" y="0"/>
                </a:lnTo>
                <a:lnTo>
                  <a:pt x="26331057" y="3417427"/>
                </a:lnTo>
                <a:lnTo>
                  <a:pt x="0" y="34174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5188" t="-372309" r="-105188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5400000">
            <a:off x="8406811" y="-9368868"/>
            <a:ext cx="1385762" cy="18492426"/>
            <a:chOff x="0" y="0"/>
            <a:chExt cx="224972" cy="300216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24972" cy="3002160"/>
            </a:xfrm>
            <a:custGeom>
              <a:avLst/>
              <a:gdLst/>
              <a:ahLst/>
              <a:cxnLst/>
              <a:rect r="r" b="b" t="t" l="l"/>
              <a:pathLst>
                <a:path h="3002160" w="224972">
                  <a:moveTo>
                    <a:pt x="0" y="0"/>
                  </a:moveTo>
                  <a:lnTo>
                    <a:pt x="224972" y="0"/>
                  </a:lnTo>
                  <a:lnTo>
                    <a:pt x="224972" y="3002160"/>
                  </a:lnTo>
                  <a:lnTo>
                    <a:pt x="0" y="3002160"/>
                  </a:lnTo>
                  <a:close/>
                </a:path>
              </a:pathLst>
            </a:custGeom>
            <a:solidFill>
              <a:srgbClr val="FFBD00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47625"/>
              <a:ext cx="224972" cy="3049785"/>
            </a:xfrm>
            <a:prstGeom prst="rect">
              <a:avLst/>
            </a:prstGeom>
          </p:spPr>
          <p:txBody>
            <a:bodyPr anchor="ctr" rtlCol="false" tIns="82413" lIns="82413" bIns="82413" rIns="82413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10795890" y="4042831"/>
            <a:ext cx="6298370" cy="1372797"/>
            <a:chOff x="0" y="0"/>
            <a:chExt cx="1702228" cy="371019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702228" cy="371019"/>
            </a:xfrm>
            <a:custGeom>
              <a:avLst/>
              <a:gdLst/>
              <a:ahLst/>
              <a:cxnLst/>
              <a:rect r="r" b="b" t="t" l="l"/>
              <a:pathLst>
                <a:path h="371019" w="1702228">
                  <a:moveTo>
                    <a:pt x="0" y="0"/>
                  </a:moveTo>
                  <a:lnTo>
                    <a:pt x="1702228" y="0"/>
                  </a:lnTo>
                  <a:lnTo>
                    <a:pt x="1702228" y="371019"/>
                  </a:lnTo>
                  <a:lnTo>
                    <a:pt x="0" y="371019"/>
                  </a:lnTo>
                  <a:close/>
                </a:path>
              </a:pathLst>
            </a:custGeom>
            <a:solidFill>
              <a:srgbClr val="FFBD0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47625"/>
              <a:ext cx="1702228" cy="41864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454645" y="2775339"/>
            <a:ext cx="7900690" cy="3954136"/>
          </a:xfrm>
          <a:custGeom>
            <a:avLst/>
            <a:gdLst/>
            <a:ahLst/>
            <a:cxnLst/>
            <a:rect r="r" b="b" t="t" l="l"/>
            <a:pathLst>
              <a:path h="3954136" w="7900690">
                <a:moveTo>
                  <a:pt x="0" y="0"/>
                </a:moveTo>
                <a:lnTo>
                  <a:pt x="7900690" y="0"/>
                </a:lnTo>
                <a:lnTo>
                  <a:pt x="7900690" y="3954136"/>
                </a:lnTo>
                <a:lnTo>
                  <a:pt x="0" y="395413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0785764" y="2766950"/>
            <a:ext cx="8171842" cy="12381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372"/>
              </a:lnSpc>
            </a:pPr>
            <a:r>
              <a:rPr lang="en-US" sz="9372">
                <a:solidFill>
                  <a:srgbClr val="000000"/>
                </a:solidFill>
                <a:latin typeface="Apercu Thai Pro Bold"/>
              </a:rPr>
              <a:t>TAGLINE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945075" y="4214677"/>
            <a:ext cx="4815776" cy="14718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071"/>
              </a:lnSpc>
            </a:pPr>
            <a:r>
              <a:rPr lang="en-US" sz="11071">
                <a:solidFill>
                  <a:srgbClr val="FFFFFF"/>
                </a:solidFill>
                <a:latin typeface="Apercu Thai Pro Bold"/>
              </a:rPr>
              <a:t>2024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795890" y="5614223"/>
            <a:ext cx="6712131" cy="11077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95"/>
              </a:lnSpc>
            </a:pPr>
            <a:r>
              <a:rPr lang="en-US" sz="2139">
                <a:solidFill>
                  <a:srgbClr val="000000"/>
                </a:solidFill>
                <a:cs typeface="Apercu Thai Trial"/>
              </a:rPr>
              <a:t>สำหรับสื่อประชาสัมพันธ์ที่เกี่ยวกับด้านการศึกษา เช่น การรับสมัครนักศึกษา กระประชาสัมพันธ์หลักสูตรและคณะวิชา การประชาสัมธ์ที่เกี่ยวข้องกับด้านวิชาการทั้งหมด เป็นต้น</a:t>
            </a:r>
          </a:p>
        </p:txBody>
      </p:sp>
      <p:sp>
        <p:nvSpPr>
          <p:cNvPr name="Freeform 14" id="14"/>
          <p:cNvSpPr/>
          <p:nvPr/>
        </p:nvSpPr>
        <p:spPr>
          <a:xfrm flipH="false" flipV="false" rot="-10800000">
            <a:off x="-53532" y="8445059"/>
            <a:ext cx="18363959" cy="3978806"/>
          </a:xfrm>
          <a:custGeom>
            <a:avLst/>
            <a:gdLst/>
            <a:ahLst/>
            <a:cxnLst/>
            <a:rect r="r" b="b" t="t" l="l"/>
            <a:pathLst>
              <a:path h="3978806" w="18363959">
                <a:moveTo>
                  <a:pt x="0" y="0"/>
                </a:moveTo>
                <a:lnTo>
                  <a:pt x="18363959" y="0"/>
                </a:lnTo>
                <a:lnTo>
                  <a:pt x="18363959" y="3978806"/>
                </a:lnTo>
                <a:lnTo>
                  <a:pt x="0" y="39788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4763" t="-6051" r="0" b="-268479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10717711">
            <a:off x="-4602539" y="6732564"/>
            <a:ext cx="26331056" cy="3417427"/>
          </a:xfrm>
          <a:custGeom>
            <a:avLst/>
            <a:gdLst/>
            <a:ahLst/>
            <a:cxnLst/>
            <a:rect r="r" b="b" t="t" l="l"/>
            <a:pathLst>
              <a:path h="3417427" w="26331056">
                <a:moveTo>
                  <a:pt x="0" y="0"/>
                </a:moveTo>
                <a:lnTo>
                  <a:pt x="26331057" y="0"/>
                </a:lnTo>
                <a:lnTo>
                  <a:pt x="26331057" y="3417427"/>
                </a:lnTo>
                <a:lnTo>
                  <a:pt x="0" y="34174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5188" t="-372309" r="-105188" b="0"/>
            </a:stretch>
          </a:blipFill>
        </p:spPr>
      </p:sp>
      <p:grpSp>
        <p:nvGrpSpPr>
          <p:cNvPr name="Group 16" id="16"/>
          <p:cNvGrpSpPr/>
          <p:nvPr/>
        </p:nvGrpSpPr>
        <p:grpSpPr>
          <a:xfrm rot="-5400000">
            <a:off x="8759299" y="665311"/>
            <a:ext cx="750952" cy="18492426"/>
            <a:chOff x="0" y="0"/>
            <a:chExt cx="121914" cy="300216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21914" cy="3002160"/>
            </a:xfrm>
            <a:custGeom>
              <a:avLst/>
              <a:gdLst/>
              <a:ahLst/>
              <a:cxnLst/>
              <a:rect r="r" b="b" t="t" l="l"/>
              <a:pathLst>
                <a:path h="3002160" w="121914">
                  <a:moveTo>
                    <a:pt x="0" y="0"/>
                  </a:moveTo>
                  <a:lnTo>
                    <a:pt x="121914" y="0"/>
                  </a:lnTo>
                  <a:lnTo>
                    <a:pt x="121914" y="3002160"/>
                  </a:lnTo>
                  <a:lnTo>
                    <a:pt x="0" y="3002160"/>
                  </a:lnTo>
                  <a:close/>
                </a:path>
              </a:pathLst>
            </a:custGeom>
            <a:solidFill>
              <a:srgbClr val="FFBD00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0" y="-47625"/>
              <a:ext cx="121914" cy="3049785"/>
            </a:xfrm>
            <a:prstGeom prst="rect">
              <a:avLst/>
            </a:prstGeom>
          </p:spPr>
          <p:txBody>
            <a:bodyPr anchor="ctr" rtlCol="false" tIns="82413" lIns="82413" bIns="82413" rIns="82413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234276" y="742950"/>
            <a:ext cx="7243063" cy="1550270"/>
            <a:chOff x="0" y="0"/>
            <a:chExt cx="1907638" cy="408301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907638" cy="408301"/>
            </a:xfrm>
            <a:custGeom>
              <a:avLst/>
              <a:gdLst/>
              <a:ahLst/>
              <a:cxnLst/>
              <a:rect r="r" b="b" t="t" l="l"/>
              <a:pathLst>
                <a:path h="408301" w="1907638">
                  <a:moveTo>
                    <a:pt x="0" y="0"/>
                  </a:moveTo>
                  <a:lnTo>
                    <a:pt x="1907638" y="0"/>
                  </a:lnTo>
                  <a:lnTo>
                    <a:pt x="1907638" y="408301"/>
                  </a:lnTo>
                  <a:lnTo>
                    <a:pt x="0" y="408301"/>
                  </a:lnTo>
                  <a:close/>
                </a:path>
              </a:pathLst>
            </a:custGeom>
            <a:solidFill>
              <a:srgbClr val="FFBD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57150"/>
              <a:ext cx="1907638" cy="46545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0" y="2852743"/>
            <a:ext cx="18288000" cy="7434257"/>
          </a:xfrm>
          <a:custGeom>
            <a:avLst/>
            <a:gdLst/>
            <a:ahLst/>
            <a:cxnLst/>
            <a:rect r="r" b="b" t="t" l="l"/>
            <a:pathLst>
              <a:path h="7434257" w="18288000">
                <a:moveTo>
                  <a:pt x="0" y="0"/>
                </a:moveTo>
                <a:lnTo>
                  <a:pt x="18288000" y="0"/>
                </a:lnTo>
                <a:lnTo>
                  <a:pt x="18288000" y="7434257"/>
                </a:lnTo>
                <a:lnTo>
                  <a:pt x="0" y="74342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6156" r="0" b="-17783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-499604" y="9833549"/>
            <a:ext cx="19491312" cy="944884"/>
            <a:chOff x="0" y="0"/>
            <a:chExt cx="5133514" cy="24885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133514" cy="248858"/>
            </a:xfrm>
            <a:custGeom>
              <a:avLst/>
              <a:gdLst/>
              <a:ahLst/>
              <a:cxnLst/>
              <a:rect r="r" b="b" t="t" l="l"/>
              <a:pathLst>
                <a:path h="248858" w="5133514">
                  <a:moveTo>
                    <a:pt x="0" y="0"/>
                  </a:moveTo>
                  <a:lnTo>
                    <a:pt x="5133514" y="0"/>
                  </a:lnTo>
                  <a:lnTo>
                    <a:pt x="5133514" y="248858"/>
                  </a:lnTo>
                  <a:lnTo>
                    <a:pt x="0" y="248858"/>
                  </a:lnTo>
                  <a:close/>
                </a:path>
              </a:pathLst>
            </a:custGeom>
            <a:solidFill>
              <a:srgbClr val="FFBC00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57150"/>
              <a:ext cx="5133514" cy="3060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2077369" y="6318763"/>
            <a:ext cx="2939537" cy="2939537"/>
          </a:xfrm>
          <a:custGeom>
            <a:avLst/>
            <a:gdLst/>
            <a:ahLst/>
            <a:cxnLst/>
            <a:rect r="r" b="b" t="t" l="l"/>
            <a:pathLst>
              <a:path h="2939537" w="2939537">
                <a:moveTo>
                  <a:pt x="0" y="0"/>
                </a:moveTo>
                <a:lnTo>
                  <a:pt x="2939538" y="0"/>
                </a:lnTo>
                <a:lnTo>
                  <a:pt x="2939538" y="2939537"/>
                </a:lnTo>
                <a:lnTo>
                  <a:pt x="0" y="29395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3246342" y="3379225"/>
            <a:ext cx="2939537" cy="2939537"/>
          </a:xfrm>
          <a:custGeom>
            <a:avLst/>
            <a:gdLst/>
            <a:ahLst/>
            <a:cxnLst/>
            <a:rect r="r" b="b" t="t" l="l"/>
            <a:pathLst>
              <a:path h="2939537" w="2939537">
                <a:moveTo>
                  <a:pt x="0" y="0"/>
                </a:moveTo>
                <a:lnTo>
                  <a:pt x="2939538" y="0"/>
                </a:lnTo>
                <a:lnTo>
                  <a:pt x="2939538" y="2939538"/>
                </a:lnTo>
                <a:lnTo>
                  <a:pt x="0" y="29395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2077369" y="3379134"/>
            <a:ext cx="2939537" cy="2939537"/>
          </a:xfrm>
          <a:custGeom>
            <a:avLst/>
            <a:gdLst/>
            <a:ahLst/>
            <a:cxnLst/>
            <a:rect r="r" b="b" t="t" l="l"/>
            <a:pathLst>
              <a:path h="2939537" w="2939537">
                <a:moveTo>
                  <a:pt x="0" y="0"/>
                </a:moveTo>
                <a:lnTo>
                  <a:pt x="2939538" y="0"/>
                </a:lnTo>
                <a:lnTo>
                  <a:pt x="2939538" y="2939537"/>
                </a:lnTo>
                <a:lnTo>
                  <a:pt x="0" y="29395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9137832" y="6318763"/>
            <a:ext cx="2939537" cy="2939537"/>
          </a:xfrm>
          <a:custGeom>
            <a:avLst/>
            <a:gdLst/>
            <a:ahLst/>
            <a:cxnLst/>
            <a:rect r="r" b="b" t="t" l="l"/>
            <a:pathLst>
              <a:path h="2939537" w="2939537">
                <a:moveTo>
                  <a:pt x="0" y="0"/>
                </a:moveTo>
                <a:lnTo>
                  <a:pt x="2939537" y="0"/>
                </a:lnTo>
                <a:lnTo>
                  <a:pt x="2939537" y="2939537"/>
                </a:lnTo>
                <a:lnTo>
                  <a:pt x="0" y="293953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5016907" y="3379225"/>
            <a:ext cx="2939537" cy="2939537"/>
          </a:xfrm>
          <a:custGeom>
            <a:avLst/>
            <a:gdLst/>
            <a:ahLst/>
            <a:cxnLst/>
            <a:rect r="r" b="b" t="t" l="l"/>
            <a:pathLst>
              <a:path h="2939537" w="2939537">
                <a:moveTo>
                  <a:pt x="0" y="0"/>
                </a:moveTo>
                <a:lnTo>
                  <a:pt x="2939537" y="0"/>
                </a:lnTo>
                <a:lnTo>
                  <a:pt x="2939537" y="2939538"/>
                </a:lnTo>
                <a:lnTo>
                  <a:pt x="0" y="293953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6185880" y="3379225"/>
            <a:ext cx="2939537" cy="2939537"/>
          </a:xfrm>
          <a:custGeom>
            <a:avLst/>
            <a:gdLst/>
            <a:ahLst/>
            <a:cxnLst/>
            <a:rect r="r" b="b" t="t" l="l"/>
            <a:pathLst>
              <a:path h="2939537" w="2939537">
                <a:moveTo>
                  <a:pt x="0" y="0"/>
                </a:moveTo>
                <a:lnTo>
                  <a:pt x="2939537" y="0"/>
                </a:lnTo>
                <a:lnTo>
                  <a:pt x="2939537" y="2939538"/>
                </a:lnTo>
                <a:lnTo>
                  <a:pt x="0" y="293953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306805" y="6318763"/>
            <a:ext cx="2939537" cy="2939537"/>
          </a:xfrm>
          <a:custGeom>
            <a:avLst/>
            <a:gdLst/>
            <a:ahLst/>
            <a:cxnLst/>
            <a:rect r="r" b="b" t="t" l="l"/>
            <a:pathLst>
              <a:path h="2939537" w="2939537">
                <a:moveTo>
                  <a:pt x="0" y="0"/>
                </a:moveTo>
                <a:lnTo>
                  <a:pt x="2939537" y="0"/>
                </a:lnTo>
                <a:lnTo>
                  <a:pt x="2939537" y="2939537"/>
                </a:lnTo>
                <a:lnTo>
                  <a:pt x="0" y="293953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3246342" y="6318763"/>
            <a:ext cx="2939537" cy="2939537"/>
          </a:xfrm>
          <a:custGeom>
            <a:avLst/>
            <a:gdLst/>
            <a:ahLst/>
            <a:cxnLst/>
            <a:rect r="r" b="b" t="t" l="l"/>
            <a:pathLst>
              <a:path h="2939537" w="2939537">
                <a:moveTo>
                  <a:pt x="0" y="0"/>
                </a:moveTo>
                <a:lnTo>
                  <a:pt x="2939538" y="0"/>
                </a:lnTo>
                <a:lnTo>
                  <a:pt x="2939538" y="2939537"/>
                </a:lnTo>
                <a:lnTo>
                  <a:pt x="0" y="293953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9137832" y="3379225"/>
            <a:ext cx="2939537" cy="2939537"/>
          </a:xfrm>
          <a:custGeom>
            <a:avLst/>
            <a:gdLst/>
            <a:ahLst/>
            <a:cxnLst/>
            <a:rect r="r" b="b" t="t" l="l"/>
            <a:pathLst>
              <a:path h="2939537" w="2939537">
                <a:moveTo>
                  <a:pt x="0" y="0"/>
                </a:moveTo>
                <a:lnTo>
                  <a:pt x="2939537" y="0"/>
                </a:lnTo>
                <a:lnTo>
                  <a:pt x="2939537" y="2939538"/>
                </a:lnTo>
                <a:lnTo>
                  <a:pt x="0" y="293953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308030" y="3379225"/>
            <a:ext cx="2938313" cy="2939537"/>
          </a:xfrm>
          <a:custGeom>
            <a:avLst/>
            <a:gdLst/>
            <a:ahLst/>
            <a:cxnLst/>
            <a:rect r="r" b="b" t="t" l="l"/>
            <a:pathLst>
              <a:path h="2939537" w="2938313">
                <a:moveTo>
                  <a:pt x="0" y="0"/>
                </a:moveTo>
                <a:lnTo>
                  <a:pt x="2938312" y="0"/>
                </a:lnTo>
                <a:lnTo>
                  <a:pt x="2938312" y="2939538"/>
                </a:lnTo>
                <a:lnTo>
                  <a:pt x="0" y="293953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6185880" y="6318671"/>
            <a:ext cx="2939537" cy="2939537"/>
          </a:xfrm>
          <a:custGeom>
            <a:avLst/>
            <a:gdLst/>
            <a:ahLst/>
            <a:cxnLst/>
            <a:rect r="r" b="b" t="t" l="l"/>
            <a:pathLst>
              <a:path h="2939537" w="2939537">
                <a:moveTo>
                  <a:pt x="0" y="0"/>
                </a:moveTo>
                <a:lnTo>
                  <a:pt x="2939537" y="0"/>
                </a:lnTo>
                <a:lnTo>
                  <a:pt x="2939537" y="2939538"/>
                </a:lnTo>
                <a:lnTo>
                  <a:pt x="0" y="2939538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5016907" y="6318763"/>
            <a:ext cx="2939537" cy="2939537"/>
          </a:xfrm>
          <a:custGeom>
            <a:avLst/>
            <a:gdLst/>
            <a:ahLst/>
            <a:cxnLst/>
            <a:rect r="r" b="b" t="t" l="l"/>
            <a:pathLst>
              <a:path h="2939537" w="2939537">
                <a:moveTo>
                  <a:pt x="0" y="0"/>
                </a:moveTo>
                <a:lnTo>
                  <a:pt x="2939537" y="0"/>
                </a:lnTo>
                <a:lnTo>
                  <a:pt x="2939537" y="2939537"/>
                </a:lnTo>
                <a:lnTo>
                  <a:pt x="0" y="293953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0" b="0"/>
            </a:stretch>
          </a:blipFill>
          <a:ln w="38100" cap="sq">
            <a:solidFill>
              <a:srgbClr val="FFBD00"/>
            </a:solidFill>
            <a:prstDash val="solid"/>
            <a:miter/>
          </a:ln>
        </p:spPr>
      </p:sp>
      <p:sp>
        <p:nvSpPr>
          <p:cNvPr name="TextBox 21" id="21"/>
          <p:cNvSpPr txBox="true"/>
          <p:nvPr/>
        </p:nvSpPr>
        <p:spPr>
          <a:xfrm rot="0">
            <a:off x="4234276" y="989447"/>
            <a:ext cx="10782631" cy="1057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6999">
                <a:solidFill>
                  <a:srgbClr val="000000"/>
                </a:solidFill>
                <a:latin typeface="Apercu Thai Trial"/>
              </a:rPr>
              <a:t>FACULTY COLOR</a:t>
            </a:r>
            <a:r>
              <a:rPr lang="en-US" sz="6999">
                <a:solidFill>
                  <a:srgbClr val="000000"/>
                </a:solidFill>
                <a:latin typeface="Apercu Thai Trial Bold"/>
              </a:rPr>
              <a:t> </a:t>
            </a:r>
            <a:r>
              <a:rPr lang="en-US" sz="6999">
                <a:solidFill>
                  <a:srgbClr val="D61514"/>
                </a:solidFill>
                <a:latin typeface="Apercu Thai Trial Bold"/>
              </a:rPr>
              <a:t>SYSTEM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6150721">
            <a:off x="6080933" y="4579544"/>
            <a:ext cx="13544802" cy="1127911"/>
          </a:xfrm>
          <a:custGeom>
            <a:avLst/>
            <a:gdLst/>
            <a:ahLst/>
            <a:cxnLst/>
            <a:rect r="r" b="b" t="t" l="l"/>
            <a:pathLst>
              <a:path h="1127911" w="13544802">
                <a:moveTo>
                  <a:pt x="0" y="0"/>
                </a:moveTo>
                <a:lnTo>
                  <a:pt x="13544801" y="0"/>
                </a:lnTo>
                <a:lnTo>
                  <a:pt x="13544801" y="1127912"/>
                </a:lnTo>
                <a:lnTo>
                  <a:pt x="0" y="1127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37172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1807534" y="0"/>
            <a:ext cx="6254290" cy="10287000"/>
            <a:chOff x="0" y="0"/>
            <a:chExt cx="3860673" cy="6350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860673" cy="6350000"/>
            </a:xfrm>
            <a:custGeom>
              <a:avLst/>
              <a:gdLst/>
              <a:ahLst/>
              <a:cxnLst/>
              <a:rect r="r" b="b" t="t" l="l"/>
              <a:pathLst>
                <a:path h="6350000" w="3860673">
                  <a:moveTo>
                    <a:pt x="3860673" y="0"/>
                  </a:moveTo>
                  <a:lnTo>
                    <a:pt x="2341753" y="6350000"/>
                  </a:lnTo>
                  <a:lnTo>
                    <a:pt x="0" y="6350000"/>
                  </a:lnTo>
                  <a:lnTo>
                    <a:pt x="1518920" y="0"/>
                  </a:lnTo>
                  <a:lnTo>
                    <a:pt x="3860673" y="0"/>
                  </a:lnTo>
                  <a:close/>
                </a:path>
              </a:pathLst>
            </a:custGeom>
            <a:blipFill>
              <a:blip r:embed="rId3"/>
              <a:stretch>
                <a:fillRect l="-8081" t="0" r="-8081" b="0"/>
              </a:stretch>
            </a:blipFill>
          </p:spPr>
        </p:sp>
      </p:grpSp>
      <p:sp>
        <p:nvSpPr>
          <p:cNvPr name="Freeform 5" id="5"/>
          <p:cNvSpPr/>
          <p:nvPr/>
        </p:nvSpPr>
        <p:spPr>
          <a:xfrm flipH="false" flipV="false" rot="-4615544">
            <a:off x="10510810" y="5041623"/>
            <a:ext cx="13544802" cy="1127911"/>
          </a:xfrm>
          <a:custGeom>
            <a:avLst/>
            <a:gdLst/>
            <a:ahLst/>
            <a:cxnLst/>
            <a:rect r="r" b="b" t="t" l="l"/>
            <a:pathLst>
              <a:path h="1127911" w="13544802">
                <a:moveTo>
                  <a:pt x="0" y="0"/>
                </a:moveTo>
                <a:lnTo>
                  <a:pt x="13544801" y="0"/>
                </a:lnTo>
                <a:lnTo>
                  <a:pt x="13544801" y="1127912"/>
                </a:lnTo>
                <a:lnTo>
                  <a:pt x="0" y="11279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37172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4540023">
            <a:off x="-5736827" y="2530187"/>
            <a:ext cx="11473654" cy="4593305"/>
          </a:xfrm>
          <a:custGeom>
            <a:avLst/>
            <a:gdLst/>
            <a:ahLst/>
            <a:cxnLst/>
            <a:rect r="r" b="b" t="t" l="l"/>
            <a:pathLst>
              <a:path h="4593305" w="11473654">
                <a:moveTo>
                  <a:pt x="0" y="0"/>
                </a:moveTo>
                <a:lnTo>
                  <a:pt x="11473654" y="0"/>
                </a:lnTo>
                <a:lnTo>
                  <a:pt x="11473654" y="4593305"/>
                </a:lnTo>
                <a:lnTo>
                  <a:pt x="0" y="45933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38108" r="0" b="-38108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695325" y="4826840"/>
            <a:ext cx="5778904" cy="3926793"/>
          </a:xfrm>
          <a:custGeom>
            <a:avLst/>
            <a:gdLst/>
            <a:ahLst/>
            <a:cxnLst/>
            <a:rect r="r" b="b" t="t" l="l"/>
            <a:pathLst>
              <a:path h="3926793" w="5778904">
                <a:moveTo>
                  <a:pt x="0" y="0"/>
                </a:moveTo>
                <a:lnTo>
                  <a:pt x="5778904" y="0"/>
                </a:lnTo>
                <a:lnTo>
                  <a:pt x="5778904" y="3926793"/>
                </a:lnTo>
                <a:lnTo>
                  <a:pt x="0" y="392679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-499604" y="9833549"/>
            <a:ext cx="19491312" cy="944884"/>
            <a:chOff x="0" y="0"/>
            <a:chExt cx="5133514" cy="24885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5133514" cy="248858"/>
            </a:xfrm>
            <a:custGeom>
              <a:avLst/>
              <a:gdLst/>
              <a:ahLst/>
              <a:cxnLst/>
              <a:rect r="r" b="b" t="t" l="l"/>
              <a:pathLst>
                <a:path h="248858" w="5133514">
                  <a:moveTo>
                    <a:pt x="0" y="0"/>
                  </a:moveTo>
                  <a:lnTo>
                    <a:pt x="5133514" y="0"/>
                  </a:lnTo>
                  <a:lnTo>
                    <a:pt x="5133514" y="248858"/>
                  </a:lnTo>
                  <a:lnTo>
                    <a:pt x="0" y="248858"/>
                  </a:lnTo>
                  <a:close/>
                </a:path>
              </a:pathLst>
            </a:custGeom>
            <a:solidFill>
              <a:srgbClr val="FFBC00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57150"/>
              <a:ext cx="5133514" cy="3060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6680037" y="206550"/>
            <a:ext cx="5127498" cy="4396829"/>
          </a:xfrm>
          <a:custGeom>
            <a:avLst/>
            <a:gdLst/>
            <a:ahLst/>
            <a:cxnLst/>
            <a:rect r="r" b="b" t="t" l="l"/>
            <a:pathLst>
              <a:path h="4396829" w="5127498">
                <a:moveTo>
                  <a:pt x="0" y="0"/>
                </a:moveTo>
                <a:lnTo>
                  <a:pt x="5127497" y="0"/>
                </a:lnTo>
                <a:lnTo>
                  <a:pt x="5127497" y="4396829"/>
                </a:lnTo>
                <a:lnTo>
                  <a:pt x="0" y="439682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3191038" y="1185765"/>
            <a:ext cx="6977998" cy="1219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9625"/>
              </a:lnSpc>
              <a:spcBef>
                <a:spcPct val="0"/>
              </a:spcBef>
            </a:pPr>
            <a:r>
              <a:rPr lang="en-US" sz="8020">
                <a:solidFill>
                  <a:srgbClr val="D61514"/>
                </a:solidFill>
                <a:latin typeface="Apercu Thai Pro Bold"/>
              </a:rPr>
              <a:t>DOWNLOAD</a:t>
            </a:r>
          </a:p>
        </p:txBody>
      </p:sp>
      <p:sp>
        <p:nvSpPr>
          <p:cNvPr name="AutoShape 13" id="13"/>
          <p:cNvSpPr/>
          <p:nvPr/>
        </p:nvSpPr>
        <p:spPr>
          <a:xfrm>
            <a:off x="3852152" y="2433540"/>
            <a:ext cx="3708315" cy="0"/>
          </a:xfrm>
          <a:prstGeom prst="line">
            <a:avLst/>
          </a:prstGeom>
          <a:ln cap="rnd" w="323850">
            <a:solidFill>
              <a:srgbClr val="FFBD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4" id="14"/>
          <p:cNvSpPr/>
          <p:nvPr/>
        </p:nvSpPr>
        <p:spPr>
          <a:xfrm flipH="false" flipV="false" rot="0">
            <a:off x="7916057" y="4893515"/>
            <a:ext cx="2897803" cy="2897803"/>
          </a:xfrm>
          <a:custGeom>
            <a:avLst/>
            <a:gdLst/>
            <a:ahLst/>
            <a:cxnLst/>
            <a:rect r="r" b="b" t="t" l="l"/>
            <a:pathLst>
              <a:path h="2897803" w="2897803">
                <a:moveTo>
                  <a:pt x="0" y="0"/>
                </a:moveTo>
                <a:lnTo>
                  <a:pt x="2897802" y="0"/>
                </a:lnTo>
                <a:lnTo>
                  <a:pt x="2897802" y="2897802"/>
                </a:lnTo>
                <a:lnTo>
                  <a:pt x="0" y="289780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6532879" y="7834258"/>
            <a:ext cx="5781458" cy="1062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99"/>
              </a:lnSpc>
            </a:pPr>
            <a:r>
              <a:rPr lang="en-US" sz="3115">
                <a:solidFill>
                  <a:srgbClr val="D61514"/>
                </a:solidFill>
                <a:latin typeface="Apercu Thai Pro Bold"/>
              </a:rPr>
              <a:t>WWW.HCU.AC.TH/</a:t>
            </a:r>
          </a:p>
          <a:p>
            <a:pPr algn="ctr" marL="0" indent="0" lvl="0">
              <a:lnSpc>
                <a:spcPts val="4299"/>
              </a:lnSpc>
              <a:spcBef>
                <a:spcPct val="0"/>
              </a:spcBef>
            </a:pPr>
            <a:r>
              <a:rPr lang="en-US" sz="3115">
                <a:solidFill>
                  <a:srgbClr val="D61514"/>
                </a:solidFill>
                <a:latin typeface="Apercu Thai Pro Bold"/>
              </a:rPr>
              <a:t>DOWNLOAD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DAGIXGv2gwU</dc:identifier>
  <dcterms:modified xsi:type="dcterms:W3CDTF">2011-08-01T06:04:30Z</dcterms:modified>
  <cp:revision>1</cp:revision>
  <dc:title>Re-Brand SMM PPTX</dc:title>
</cp:coreProperties>
</file>